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Palanquin Light"/>
      <p:regular r:id="rId36"/>
      <p:bold r:id="rId37"/>
    </p:embeddedFont>
    <p:embeddedFont>
      <p:font typeface="Palanquin"/>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941">
          <p15:clr>
            <a:srgbClr val="747775"/>
          </p15:clr>
        </p15:guide>
        <p15:guide id="2" pos="340">
          <p15:clr>
            <a:srgbClr val="747775"/>
          </p15:clr>
        </p15:guide>
        <p15:guide id="3" orient="horz" pos="299">
          <p15:clr>
            <a:srgbClr val="747775"/>
          </p15:clr>
        </p15:guide>
        <p15:guide id="4" pos="5420">
          <p15:clr>
            <a:srgbClr val="747775"/>
          </p15:clr>
        </p15:guide>
        <p15:guide id="5" pos="4420">
          <p15:clr>
            <a:srgbClr val="747775"/>
          </p15:clr>
        </p15:guide>
        <p15:guide id="6" pos="825">
          <p15:clr>
            <a:srgbClr val="747775"/>
          </p15:clr>
        </p15:guide>
      </p15:sldGuideLst>
    </p:ext>
    <p:ext uri="GoogleSlidesCustomDataVersion2">
      <go:slidesCustomData xmlns:go="http://customooxmlschemas.google.com/" r:id="rId40" roundtripDataSignature="AMtx7mj3kjLSLuY+nurrUcTKBJaGO6Jb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693EBF-71CF-45DD-8C03-82AA3918E954}">
  <a:tblStyle styleId="{06693EBF-71CF-45DD-8C03-82AA3918E95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FA62632-10A8-4C35-A2C1-9BFF3825BF1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41" orient="horz"/>
        <p:guide pos="340"/>
        <p:guide pos="299" orient="horz"/>
        <p:guide pos="5420"/>
        <p:guide pos="4420"/>
        <p:guide pos="825"/>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PalanquinLight-bold.fntdata"/><Relationship Id="rId14" Type="http://schemas.openxmlformats.org/officeDocument/2006/relationships/slide" Target="slides/slide8.xml"/><Relationship Id="rId36" Type="http://schemas.openxmlformats.org/officeDocument/2006/relationships/font" Target="fonts/PalanquinLight-regular.fntdata"/><Relationship Id="rId17" Type="http://schemas.openxmlformats.org/officeDocument/2006/relationships/slide" Target="slides/slide11.xml"/><Relationship Id="rId39" Type="http://schemas.openxmlformats.org/officeDocument/2006/relationships/font" Target="fonts/Palanquin-bold.fntdata"/><Relationship Id="rId16" Type="http://schemas.openxmlformats.org/officeDocument/2006/relationships/slide" Target="slides/slide10.xml"/><Relationship Id="rId38" Type="http://schemas.openxmlformats.org/officeDocument/2006/relationships/font" Target="fonts/Palanquin-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a231d5c6b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ea231d5c6b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a231d5c6b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a231d5c6b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9a2cc8200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9a2cc8200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a231d5c6b_2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ea231d5c6b_2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ea231d5c6b_4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ea231d5c6b_4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e9a2cc8200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e9a2cc8200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ea231d5c6b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ea231d5c6b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9b72a4a4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e9b72a4a4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e9a2cc8200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e9a2cc8200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9a2cc8200_1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e9a2cc8200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e9a2cc820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e9a2cc820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e9a2cc8200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e9a2cc8200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ea231d5c6b_2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ea231d5c6b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e9a2cc8200_1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e9a2cc8200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e9a2cc8200_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e9a2cc8200_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e9a2cc8200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e9a2cc8200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e9a2cc8200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e9a2cc8200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ea231d5c6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ea231d5c6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ea231d5c6b_2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ea231d5c6b_2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ea231d5c6b_2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ea231d5c6b_2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ea54181a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2ea54181ae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e9ea18af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e9ea18af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e9a2cc820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e9a2cc820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e9a2cc820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e9a2cc820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9a2cc8200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9a2cc8200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ea231d5c6b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ea231d5c6b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a231d5c6b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ea231d5c6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a231d5c6b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a231d5c6b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5.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458E"/>
        </a:solidFill>
      </p:bgPr>
    </p:bg>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4912375" y="1358575"/>
            <a:ext cx="4639124" cy="4301401"/>
          </a:xfrm>
          <a:prstGeom prst="rect">
            <a:avLst/>
          </a:prstGeom>
          <a:noFill/>
          <a:ln>
            <a:noFill/>
          </a:ln>
        </p:spPr>
      </p:pic>
      <p:sp>
        <p:nvSpPr>
          <p:cNvPr id="55" name="Google Shape;55;p1"/>
          <p:cNvSpPr txBox="1"/>
          <p:nvPr/>
        </p:nvSpPr>
        <p:spPr>
          <a:xfrm>
            <a:off x="473475" y="492700"/>
            <a:ext cx="6331200" cy="2079000"/>
          </a:xfrm>
          <a:prstGeom prst="rect">
            <a:avLst/>
          </a:prstGeom>
          <a:noFill/>
          <a:ln>
            <a:noFill/>
          </a:ln>
        </p:spPr>
        <p:txBody>
          <a:bodyPr anchorCtr="0" anchor="t" bIns="45700" lIns="45700" spcFirstLastPara="1" rIns="45700" wrap="square" tIns="46800">
            <a:spAutoFit/>
          </a:bodyPr>
          <a:lstStyle/>
          <a:p>
            <a:pPr indent="0" lvl="0" marL="266700" marR="266700" rtl="0" algn="l">
              <a:lnSpc>
                <a:spcPct val="100000"/>
              </a:lnSpc>
              <a:spcBef>
                <a:spcPts val="0"/>
              </a:spcBef>
              <a:spcAft>
                <a:spcPts val="0"/>
              </a:spcAft>
              <a:buClr>
                <a:srgbClr val="000000"/>
              </a:buClr>
              <a:buSzPts val="1100"/>
              <a:buFont typeface="Arial"/>
              <a:buNone/>
            </a:pPr>
            <a:r>
              <a:rPr b="1" lang="fr" sz="4300">
                <a:solidFill>
                  <a:srgbClr val="FF3333"/>
                </a:solidFill>
                <a:latin typeface="Palanquin"/>
                <a:ea typeface="Palanquin"/>
                <a:cs typeface="Palanquin"/>
                <a:sym typeface="Palanquin"/>
              </a:rPr>
              <a:t>Sobriété numérique </a:t>
            </a:r>
            <a:endParaRPr b="1" sz="4300">
              <a:solidFill>
                <a:srgbClr val="FF3333"/>
              </a:solidFill>
              <a:latin typeface="Palanquin"/>
              <a:ea typeface="Palanquin"/>
              <a:cs typeface="Palanquin"/>
              <a:sym typeface="Palanquin"/>
            </a:endParaRPr>
          </a:p>
          <a:p>
            <a:pPr indent="0" lvl="0" marL="266700" marR="266700" rtl="0" algn="l">
              <a:lnSpc>
                <a:spcPct val="100000"/>
              </a:lnSpc>
              <a:spcBef>
                <a:spcPts val="0"/>
              </a:spcBef>
              <a:spcAft>
                <a:spcPts val="0"/>
              </a:spcAft>
              <a:buClr>
                <a:srgbClr val="000000"/>
              </a:buClr>
              <a:buSzPts val="1100"/>
              <a:buFont typeface="Arial"/>
              <a:buNone/>
            </a:pPr>
            <a:r>
              <a:rPr b="1" lang="fr" sz="4300">
                <a:solidFill>
                  <a:srgbClr val="FF3333"/>
                </a:solidFill>
                <a:latin typeface="Palanquin"/>
                <a:ea typeface="Palanquin"/>
                <a:cs typeface="Palanquin"/>
                <a:sym typeface="Palanquin"/>
              </a:rPr>
              <a:t>et numérique responsable</a:t>
            </a:r>
            <a:r>
              <a:rPr b="1" i="0" lang="fr" sz="4300" u="none" cap="none" strike="noStrike">
                <a:solidFill>
                  <a:srgbClr val="FF3333"/>
                </a:solidFill>
                <a:latin typeface="Palanquin"/>
                <a:ea typeface="Palanquin"/>
                <a:cs typeface="Palanquin"/>
                <a:sym typeface="Palanquin"/>
              </a:rPr>
              <a:t> </a:t>
            </a:r>
            <a:endParaRPr b="1" i="0" sz="4300" u="none" cap="none" strike="noStrike">
              <a:solidFill>
                <a:srgbClr val="FF3333"/>
              </a:solidFill>
              <a:latin typeface="Palanquin"/>
              <a:ea typeface="Palanquin"/>
              <a:cs typeface="Palanquin"/>
              <a:sym typeface="Palanquin"/>
            </a:endParaRPr>
          </a:p>
        </p:txBody>
      </p:sp>
      <p:cxnSp>
        <p:nvCxnSpPr>
          <p:cNvPr id="56" name="Google Shape;56;p1"/>
          <p:cNvCxnSpPr/>
          <p:nvPr/>
        </p:nvCxnSpPr>
        <p:spPr>
          <a:xfrm>
            <a:off x="835459" y="2771232"/>
            <a:ext cx="4032900" cy="0"/>
          </a:xfrm>
          <a:prstGeom prst="straightConnector1">
            <a:avLst/>
          </a:prstGeom>
          <a:noFill/>
          <a:ln cap="flat" cmpd="sng" w="76200">
            <a:solidFill>
              <a:srgbClr val="FF3333"/>
            </a:solidFill>
            <a:prstDash val="solid"/>
            <a:round/>
            <a:headEnd len="sm" w="sm" type="none"/>
            <a:tailEnd len="sm" w="sm" type="none"/>
          </a:ln>
        </p:spPr>
      </p:cxnSp>
      <p:sp>
        <p:nvSpPr>
          <p:cNvPr id="57" name="Google Shape;57;p1"/>
          <p:cNvSpPr txBox="1"/>
          <p:nvPr/>
        </p:nvSpPr>
        <p:spPr>
          <a:xfrm>
            <a:off x="473475" y="2922150"/>
            <a:ext cx="6331200" cy="1232400"/>
          </a:xfrm>
          <a:prstGeom prst="rect">
            <a:avLst/>
          </a:prstGeom>
          <a:noFill/>
          <a:ln>
            <a:noFill/>
          </a:ln>
        </p:spPr>
        <p:txBody>
          <a:bodyPr anchorCtr="0" anchor="t" bIns="45700" lIns="45700" spcFirstLastPara="1" rIns="45700" wrap="square" tIns="46800">
            <a:spAutoFit/>
          </a:bodyPr>
          <a:lstStyle/>
          <a:p>
            <a:pPr indent="0" lvl="0" marL="266700" marR="266700" rtl="0" algn="l">
              <a:lnSpc>
                <a:spcPct val="100000"/>
              </a:lnSpc>
              <a:spcBef>
                <a:spcPts val="0"/>
              </a:spcBef>
              <a:spcAft>
                <a:spcPts val="0"/>
              </a:spcAft>
              <a:buClr>
                <a:srgbClr val="000000"/>
              </a:buClr>
              <a:buSzPts val="1100"/>
              <a:buFont typeface="Arial"/>
              <a:buNone/>
            </a:pPr>
            <a:r>
              <a:rPr b="1" i="0" lang="fr" sz="3700" u="none" cap="none" strike="noStrike">
                <a:solidFill>
                  <a:srgbClr val="FFFFFF"/>
                </a:solidFill>
                <a:latin typeface="Palanquin"/>
                <a:ea typeface="Palanquin"/>
                <a:cs typeface="Palanquin"/>
                <a:sym typeface="Palanquin"/>
              </a:rPr>
              <a:t>Le kit d’activités</a:t>
            </a:r>
            <a:endParaRPr b="1" i="0" sz="3700" u="none" cap="none" strike="noStrike">
              <a:solidFill>
                <a:srgbClr val="FFFFFF"/>
              </a:solidFill>
              <a:latin typeface="Palanquin"/>
              <a:ea typeface="Palanquin"/>
              <a:cs typeface="Palanquin"/>
              <a:sym typeface="Palanquin"/>
            </a:endParaRPr>
          </a:p>
          <a:p>
            <a:pPr indent="0" lvl="0" marL="266700" marR="266700" rtl="0" algn="l">
              <a:lnSpc>
                <a:spcPct val="100000"/>
              </a:lnSpc>
              <a:spcBef>
                <a:spcPts val="0"/>
              </a:spcBef>
              <a:spcAft>
                <a:spcPts val="0"/>
              </a:spcAft>
              <a:buClr>
                <a:srgbClr val="000000"/>
              </a:buClr>
              <a:buSzPts val="1100"/>
              <a:buFont typeface="Arial"/>
              <a:buNone/>
            </a:pPr>
            <a:r>
              <a:rPr lang="fr" sz="3700">
                <a:solidFill>
                  <a:srgbClr val="FFFFFF"/>
                </a:solidFill>
                <a:latin typeface="Palanquin"/>
                <a:ea typeface="Palanquin"/>
                <a:cs typeface="Palanquin"/>
                <a:sym typeface="Palanquin"/>
              </a:rPr>
              <a:t>Guide d’animation</a:t>
            </a:r>
            <a:endParaRPr sz="3700">
              <a:solidFill>
                <a:srgbClr val="FFFFFF"/>
              </a:solidFill>
              <a:latin typeface="Palanquin"/>
              <a:ea typeface="Palanquin"/>
              <a:cs typeface="Palanquin"/>
              <a:sym typeface="Palanqu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ea231d5c6b_2_14"/>
          <p:cNvSpPr txBox="1"/>
          <p:nvPr/>
        </p:nvSpPr>
        <p:spPr>
          <a:xfrm>
            <a:off x="539975" y="474300"/>
            <a:ext cx="20934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pic>
        <p:nvPicPr>
          <p:cNvPr id="168" name="Google Shape;168;g2ea231d5c6b_2_14"/>
          <p:cNvPicPr preferRelativeResize="0"/>
          <p:nvPr/>
        </p:nvPicPr>
        <p:blipFill>
          <a:blip r:embed="rId3">
            <a:alphaModFix/>
          </a:blip>
          <a:stretch>
            <a:fillRect/>
          </a:stretch>
        </p:blipFill>
        <p:spPr>
          <a:xfrm>
            <a:off x="617200" y="908636"/>
            <a:ext cx="2028727" cy="1432650"/>
          </a:xfrm>
          <a:prstGeom prst="rect">
            <a:avLst/>
          </a:prstGeom>
          <a:noFill/>
          <a:ln>
            <a:noFill/>
          </a:ln>
          <a:effectLst>
            <a:outerShdw blurRad="57150" rotWithShape="0" algn="bl" dir="5400000" dist="19050">
              <a:srgbClr val="000000">
                <a:alpha val="50000"/>
              </a:srgbClr>
            </a:outerShdw>
          </a:effectLst>
        </p:spPr>
      </p:pic>
      <p:pic>
        <p:nvPicPr>
          <p:cNvPr id="169" name="Google Shape;169;g2ea231d5c6b_2_14"/>
          <p:cNvPicPr preferRelativeResize="0"/>
          <p:nvPr/>
        </p:nvPicPr>
        <p:blipFill>
          <a:blip r:embed="rId4">
            <a:alphaModFix/>
          </a:blip>
          <a:stretch>
            <a:fillRect/>
          </a:stretch>
        </p:blipFill>
        <p:spPr>
          <a:xfrm>
            <a:off x="2847125" y="908621"/>
            <a:ext cx="2028727" cy="1432652"/>
          </a:xfrm>
          <a:prstGeom prst="rect">
            <a:avLst/>
          </a:prstGeom>
          <a:noFill/>
          <a:ln>
            <a:noFill/>
          </a:ln>
          <a:effectLst>
            <a:outerShdw blurRad="57150" rotWithShape="0" algn="bl" dir="5400000" dist="19050">
              <a:srgbClr val="000000">
                <a:alpha val="50000"/>
              </a:srgbClr>
            </a:outerShdw>
          </a:effectLst>
        </p:spPr>
      </p:pic>
      <p:pic>
        <p:nvPicPr>
          <p:cNvPr id="170" name="Google Shape;170;g2ea231d5c6b_2_14"/>
          <p:cNvPicPr preferRelativeResize="0"/>
          <p:nvPr/>
        </p:nvPicPr>
        <p:blipFill>
          <a:blip r:embed="rId5">
            <a:alphaModFix/>
          </a:blip>
          <a:stretch>
            <a:fillRect/>
          </a:stretch>
        </p:blipFill>
        <p:spPr>
          <a:xfrm>
            <a:off x="617200" y="2415874"/>
            <a:ext cx="2028725" cy="1433696"/>
          </a:xfrm>
          <a:prstGeom prst="rect">
            <a:avLst/>
          </a:prstGeom>
          <a:noFill/>
          <a:ln>
            <a:noFill/>
          </a:ln>
          <a:effectLst>
            <a:outerShdw blurRad="57150" rotWithShape="0" algn="bl" dir="5400000" dist="19050">
              <a:srgbClr val="000000">
                <a:alpha val="50000"/>
              </a:srgbClr>
            </a:outerShdw>
          </a:effectLst>
        </p:spPr>
      </p:pic>
      <p:sp>
        <p:nvSpPr>
          <p:cNvPr id="171" name="Google Shape;171;g2ea231d5c6b_2_14"/>
          <p:cNvSpPr txBox="1"/>
          <p:nvPr/>
        </p:nvSpPr>
        <p:spPr>
          <a:xfrm>
            <a:off x="5039475" y="860100"/>
            <a:ext cx="17061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trois fiches “proportion-impact-COLLECTIF”</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t/>
            </a: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éléments</a:t>
            </a:r>
            <a:endParaRPr sz="1000">
              <a:solidFill>
                <a:srgbClr val="FD2F27"/>
              </a:solidFill>
              <a:latin typeface="Palanquin"/>
              <a:ea typeface="Palanquin"/>
              <a:cs typeface="Palanquin"/>
              <a:sym typeface="Palanquin"/>
            </a:endParaRPr>
          </a:p>
        </p:txBody>
      </p:sp>
      <p:cxnSp>
        <p:nvCxnSpPr>
          <p:cNvPr id="172" name="Google Shape;172;g2ea231d5c6b_2_14"/>
          <p:cNvCxnSpPr/>
          <p:nvPr/>
        </p:nvCxnSpPr>
        <p:spPr>
          <a:xfrm>
            <a:off x="556700" y="955050"/>
            <a:ext cx="2142300" cy="0"/>
          </a:xfrm>
          <a:prstGeom prst="straightConnector1">
            <a:avLst/>
          </a:prstGeom>
          <a:noFill/>
          <a:ln cap="flat" cmpd="sng" w="9525">
            <a:solidFill>
              <a:srgbClr val="FD2F27"/>
            </a:solidFill>
            <a:prstDash val="dash"/>
            <a:round/>
            <a:headEnd len="med" w="med" type="none"/>
            <a:tailEnd len="med" w="med" type="none"/>
          </a:ln>
        </p:spPr>
      </p:cxnSp>
      <p:cxnSp>
        <p:nvCxnSpPr>
          <p:cNvPr id="173" name="Google Shape;173;g2ea231d5c6b_2_14"/>
          <p:cNvCxnSpPr/>
          <p:nvPr/>
        </p:nvCxnSpPr>
        <p:spPr>
          <a:xfrm>
            <a:off x="1644600"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74" name="Google Shape;174;g2ea231d5c6b_2_14"/>
          <p:cNvCxnSpPr/>
          <p:nvPr/>
        </p:nvCxnSpPr>
        <p:spPr>
          <a:xfrm>
            <a:off x="556700" y="1408025"/>
            <a:ext cx="2142300" cy="0"/>
          </a:xfrm>
          <a:prstGeom prst="straightConnector1">
            <a:avLst/>
          </a:prstGeom>
          <a:noFill/>
          <a:ln cap="flat" cmpd="sng" w="9525">
            <a:solidFill>
              <a:srgbClr val="FD2F27"/>
            </a:solidFill>
            <a:prstDash val="dash"/>
            <a:round/>
            <a:headEnd len="med" w="med" type="none"/>
            <a:tailEnd len="med" w="med" type="none"/>
          </a:ln>
        </p:spPr>
      </p:cxnSp>
      <p:cxnSp>
        <p:nvCxnSpPr>
          <p:cNvPr id="175" name="Google Shape;175;g2ea231d5c6b_2_14"/>
          <p:cNvCxnSpPr/>
          <p:nvPr/>
        </p:nvCxnSpPr>
        <p:spPr>
          <a:xfrm>
            <a:off x="1649903" y="2047575"/>
            <a:ext cx="1049100" cy="0"/>
          </a:xfrm>
          <a:prstGeom prst="straightConnector1">
            <a:avLst/>
          </a:prstGeom>
          <a:noFill/>
          <a:ln cap="flat" cmpd="sng" w="9525">
            <a:solidFill>
              <a:srgbClr val="FD2F27"/>
            </a:solidFill>
            <a:prstDash val="dash"/>
            <a:round/>
            <a:headEnd len="med" w="med" type="none"/>
            <a:tailEnd len="med" w="med" type="none"/>
          </a:ln>
        </p:spPr>
      </p:cxnSp>
      <p:cxnSp>
        <p:nvCxnSpPr>
          <p:cNvPr id="176" name="Google Shape;176;g2ea231d5c6b_2_14"/>
          <p:cNvCxnSpPr/>
          <p:nvPr/>
        </p:nvCxnSpPr>
        <p:spPr>
          <a:xfrm>
            <a:off x="558725" y="1852625"/>
            <a:ext cx="1077300" cy="0"/>
          </a:xfrm>
          <a:prstGeom prst="straightConnector1">
            <a:avLst/>
          </a:prstGeom>
          <a:noFill/>
          <a:ln cap="flat" cmpd="sng" w="9525">
            <a:solidFill>
              <a:srgbClr val="FD2F27"/>
            </a:solidFill>
            <a:prstDash val="dash"/>
            <a:round/>
            <a:headEnd len="med" w="med" type="none"/>
            <a:tailEnd len="med" w="med" type="none"/>
          </a:ln>
        </p:spPr>
      </p:cxnSp>
      <p:cxnSp>
        <p:nvCxnSpPr>
          <p:cNvPr id="177" name="Google Shape;177;g2ea231d5c6b_2_14"/>
          <p:cNvCxnSpPr/>
          <p:nvPr/>
        </p:nvCxnSpPr>
        <p:spPr>
          <a:xfrm>
            <a:off x="1649903" y="3046250"/>
            <a:ext cx="1049100" cy="0"/>
          </a:xfrm>
          <a:prstGeom prst="straightConnector1">
            <a:avLst/>
          </a:prstGeom>
          <a:noFill/>
          <a:ln cap="flat" cmpd="sng" w="9525">
            <a:solidFill>
              <a:srgbClr val="FD2F27"/>
            </a:solidFill>
            <a:prstDash val="dash"/>
            <a:round/>
            <a:headEnd len="med" w="med" type="none"/>
            <a:tailEnd len="med" w="med" type="none"/>
          </a:ln>
        </p:spPr>
      </p:cxnSp>
      <p:cxnSp>
        <p:nvCxnSpPr>
          <p:cNvPr id="178" name="Google Shape;178;g2ea231d5c6b_2_14"/>
          <p:cNvCxnSpPr/>
          <p:nvPr/>
        </p:nvCxnSpPr>
        <p:spPr>
          <a:xfrm>
            <a:off x="1649903" y="3360900"/>
            <a:ext cx="1049100" cy="0"/>
          </a:xfrm>
          <a:prstGeom prst="straightConnector1">
            <a:avLst/>
          </a:prstGeom>
          <a:noFill/>
          <a:ln cap="flat" cmpd="sng" w="9525">
            <a:solidFill>
              <a:srgbClr val="FD2F27"/>
            </a:solidFill>
            <a:prstDash val="dash"/>
            <a:round/>
            <a:headEnd len="med" w="med" type="none"/>
            <a:tailEnd len="med" w="med" type="none"/>
          </a:ln>
        </p:spPr>
      </p:cxnSp>
      <p:cxnSp>
        <p:nvCxnSpPr>
          <p:cNvPr id="179" name="Google Shape;179;g2ea231d5c6b_2_14"/>
          <p:cNvCxnSpPr/>
          <p:nvPr/>
        </p:nvCxnSpPr>
        <p:spPr>
          <a:xfrm>
            <a:off x="558725" y="2945350"/>
            <a:ext cx="1077300" cy="0"/>
          </a:xfrm>
          <a:prstGeom prst="straightConnector1">
            <a:avLst/>
          </a:prstGeom>
          <a:noFill/>
          <a:ln cap="flat" cmpd="sng" w="9525">
            <a:solidFill>
              <a:srgbClr val="FD2F27"/>
            </a:solidFill>
            <a:prstDash val="dash"/>
            <a:round/>
            <a:headEnd len="med" w="med" type="none"/>
            <a:tailEnd len="med" w="med" type="none"/>
          </a:ln>
        </p:spPr>
      </p:cxnSp>
      <p:cxnSp>
        <p:nvCxnSpPr>
          <p:cNvPr id="180" name="Google Shape;180;g2ea231d5c6b_2_14"/>
          <p:cNvCxnSpPr/>
          <p:nvPr/>
        </p:nvCxnSpPr>
        <p:spPr>
          <a:xfrm>
            <a:off x="558725" y="3263400"/>
            <a:ext cx="1077300" cy="0"/>
          </a:xfrm>
          <a:prstGeom prst="straightConnector1">
            <a:avLst/>
          </a:prstGeom>
          <a:noFill/>
          <a:ln cap="flat" cmpd="sng" w="9525">
            <a:solidFill>
              <a:srgbClr val="FD2F27"/>
            </a:solidFill>
            <a:prstDash val="dash"/>
            <a:round/>
            <a:headEnd len="med" w="med" type="none"/>
            <a:tailEnd len="med" w="med" type="none"/>
          </a:ln>
        </p:spPr>
      </p:cxnSp>
      <p:cxnSp>
        <p:nvCxnSpPr>
          <p:cNvPr id="181" name="Google Shape;181;g2ea231d5c6b_2_14"/>
          <p:cNvCxnSpPr/>
          <p:nvPr/>
        </p:nvCxnSpPr>
        <p:spPr>
          <a:xfrm>
            <a:off x="556700" y="2302375"/>
            <a:ext cx="2142300" cy="0"/>
          </a:xfrm>
          <a:prstGeom prst="straightConnector1">
            <a:avLst/>
          </a:prstGeom>
          <a:noFill/>
          <a:ln cap="flat" cmpd="sng" w="9525">
            <a:solidFill>
              <a:srgbClr val="FD2F27"/>
            </a:solidFill>
            <a:prstDash val="dash"/>
            <a:round/>
            <a:headEnd len="med" w="med" type="none"/>
            <a:tailEnd len="med" w="med" type="none"/>
          </a:ln>
        </p:spPr>
      </p:cxnSp>
      <p:cxnSp>
        <p:nvCxnSpPr>
          <p:cNvPr id="182" name="Google Shape;182;g2ea231d5c6b_2_14"/>
          <p:cNvCxnSpPr/>
          <p:nvPr/>
        </p:nvCxnSpPr>
        <p:spPr>
          <a:xfrm>
            <a:off x="556700" y="2468250"/>
            <a:ext cx="2142300" cy="0"/>
          </a:xfrm>
          <a:prstGeom prst="straightConnector1">
            <a:avLst/>
          </a:prstGeom>
          <a:noFill/>
          <a:ln cap="flat" cmpd="sng" w="9525">
            <a:solidFill>
              <a:srgbClr val="FD2F27"/>
            </a:solidFill>
            <a:prstDash val="dash"/>
            <a:round/>
            <a:headEnd len="med" w="med" type="none"/>
            <a:tailEnd len="med" w="med" type="none"/>
          </a:ln>
        </p:spPr>
      </p:cxnSp>
      <p:cxnSp>
        <p:nvCxnSpPr>
          <p:cNvPr id="183" name="Google Shape;183;g2ea231d5c6b_2_14"/>
          <p:cNvCxnSpPr/>
          <p:nvPr/>
        </p:nvCxnSpPr>
        <p:spPr>
          <a:xfrm>
            <a:off x="556700" y="3742250"/>
            <a:ext cx="2142300" cy="0"/>
          </a:xfrm>
          <a:prstGeom prst="straightConnector1">
            <a:avLst/>
          </a:prstGeom>
          <a:noFill/>
          <a:ln cap="flat" cmpd="sng" w="9525">
            <a:solidFill>
              <a:srgbClr val="FD2F27"/>
            </a:solidFill>
            <a:prstDash val="dash"/>
            <a:round/>
            <a:headEnd len="med" w="med" type="none"/>
            <a:tailEnd len="med" w="med" type="none"/>
          </a:ln>
        </p:spPr>
      </p:cxnSp>
      <p:cxnSp>
        <p:nvCxnSpPr>
          <p:cNvPr id="184" name="Google Shape;184;g2ea231d5c6b_2_14"/>
          <p:cNvCxnSpPr/>
          <p:nvPr/>
        </p:nvCxnSpPr>
        <p:spPr>
          <a:xfrm>
            <a:off x="1649903" y="3709750"/>
            <a:ext cx="1049100" cy="0"/>
          </a:xfrm>
          <a:prstGeom prst="straightConnector1">
            <a:avLst/>
          </a:prstGeom>
          <a:noFill/>
          <a:ln cap="flat" cmpd="sng" w="9525">
            <a:solidFill>
              <a:srgbClr val="FD2F27"/>
            </a:solidFill>
            <a:prstDash val="dash"/>
            <a:round/>
            <a:headEnd len="med" w="med" type="none"/>
            <a:tailEnd len="med" w="med" type="none"/>
          </a:ln>
        </p:spPr>
      </p:cxnSp>
      <p:cxnSp>
        <p:nvCxnSpPr>
          <p:cNvPr id="185" name="Google Shape;185;g2ea231d5c6b_2_14"/>
          <p:cNvCxnSpPr/>
          <p:nvPr/>
        </p:nvCxnSpPr>
        <p:spPr>
          <a:xfrm>
            <a:off x="1617188"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86" name="Google Shape;186;g2ea231d5c6b_2_14"/>
          <p:cNvCxnSpPr/>
          <p:nvPr/>
        </p:nvCxnSpPr>
        <p:spPr>
          <a:xfrm>
            <a:off x="663000"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87" name="Google Shape;187;g2ea231d5c6b_2_14"/>
          <p:cNvCxnSpPr/>
          <p:nvPr/>
        </p:nvCxnSpPr>
        <p:spPr>
          <a:xfrm>
            <a:off x="2599675"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88" name="Google Shape;188;g2ea231d5c6b_2_14"/>
          <p:cNvCxnSpPr/>
          <p:nvPr/>
        </p:nvCxnSpPr>
        <p:spPr>
          <a:xfrm>
            <a:off x="1644600" y="2386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89" name="Google Shape;189;g2ea231d5c6b_2_14"/>
          <p:cNvCxnSpPr/>
          <p:nvPr/>
        </p:nvCxnSpPr>
        <p:spPr>
          <a:xfrm>
            <a:off x="1617188" y="2386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90" name="Google Shape;190;g2ea231d5c6b_2_14"/>
          <p:cNvCxnSpPr/>
          <p:nvPr/>
        </p:nvCxnSpPr>
        <p:spPr>
          <a:xfrm>
            <a:off x="663000" y="2386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91" name="Google Shape;191;g2ea231d5c6b_2_14"/>
          <p:cNvCxnSpPr/>
          <p:nvPr/>
        </p:nvCxnSpPr>
        <p:spPr>
          <a:xfrm>
            <a:off x="2599675" y="2386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92" name="Google Shape;192;g2ea231d5c6b_2_14"/>
          <p:cNvCxnSpPr/>
          <p:nvPr/>
        </p:nvCxnSpPr>
        <p:spPr>
          <a:xfrm>
            <a:off x="2785057" y="955050"/>
            <a:ext cx="2115300" cy="0"/>
          </a:xfrm>
          <a:prstGeom prst="straightConnector1">
            <a:avLst/>
          </a:prstGeom>
          <a:noFill/>
          <a:ln cap="flat" cmpd="sng" w="9525">
            <a:solidFill>
              <a:srgbClr val="FD2F27"/>
            </a:solidFill>
            <a:prstDash val="dash"/>
            <a:round/>
            <a:headEnd len="med" w="med" type="none"/>
            <a:tailEnd len="med" w="med" type="none"/>
          </a:ln>
        </p:spPr>
      </p:cxnSp>
      <p:cxnSp>
        <p:nvCxnSpPr>
          <p:cNvPr id="193" name="Google Shape;193;g2ea231d5c6b_2_14"/>
          <p:cNvCxnSpPr/>
          <p:nvPr/>
        </p:nvCxnSpPr>
        <p:spPr>
          <a:xfrm>
            <a:off x="3872969"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94" name="Google Shape;194;g2ea231d5c6b_2_14"/>
          <p:cNvCxnSpPr/>
          <p:nvPr/>
        </p:nvCxnSpPr>
        <p:spPr>
          <a:xfrm>
            <a:off x="2787094" y="1994200"/>
            <a:ext cx="1077300" cy="0"/>
          </a:xfrm>
          <a:prstGeom prst="straightConnector1">
            <a:avLst/>
          </a:prstGeom>
          <a:noFill/>
          <a:ln cap="flat" cmpd="sng" w="9525">
            <a:solidFill>
              <a:srgbClr val="FD2F27"/>
            </a:solidFill>
            <a:prstDash val="dash"/>
            <a:round/>
            <a:headEnd len="med" w="med" type="none"/>
            <a:tailEnd len="med" w="med" type="none"/>
          </a:ln>
        </p:spPr>
      </p:cxnSp>
      <p:cxnSp>
        <p:nvCxnSpPr>
          <p:cNvPr id="195" name="Google Shape;195;g2ea231d5c6b_2_14"/>
          <p:cNvCxnSpPr/>
          <p:nvPr/>
        </p:nvCxnSpPr>
        <p:spPr>
          <a:xfrm>
            <a:off x="2785057" y="2275875"/>
            <a:ext cx="2115300" cy="0"/>
          </a:xfrm>
          <a:prstGeom prst="straightConnector1">
            <a:avLst/>
          </a:prstGeom>
          <a:noFill/>
          <a:ln cap="flat" cmpd="sng" w="9525">
            <a:solidFill>
              <a:srgbClr val="FD2F27"/>
            </a:solidFill>
            <a:prstDash val="dash"/>
            <a:round/>
            <a:headEnd len="med" w="med" type="none"/>
            <a:tailEnd len="med" w="med" type="none"/>
          </a:ln>
        </p:spPr>
      </p:cxnSp>
      <p:cxnSp>
        <p:nvCxnSpPr>
          <p:cNvPr id="196" name="Google Shape;196;g2ea231d5c6b_2_14"/>
          <p:cNvCxnSpPr/>
          <p:nvPr/>
        </p:nvCxnSpPr>
        <p:spPr>
          <a:xfrm>
            <a:off x="3845557"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97" name="Google Shape;197;g2ea231d5c6b_2_14"/>
          <p:cNvCxnSpPr/>
          <p:nvPr/>
        </p:nvCxnSpPr>
        <p:spPr>
          <a:xfrm>
            <a:off x="2891369"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98" name="Google Shape;198;g2ea231d5c6b_2_14"/>
          <p:cNvCxnSpPr/>
          <p:nvPr/>
        </p:nvCxnSpPr>
        <p:spPr>
          <a:xfrm>
            <a:off x="4828044" y="879475"/>
            <a:ext cx="0" cy="1492500"/>
          </a:xfrm>
          <a:prstGeom prst="straightConnector1">
            <a:avLst/>
          </a:prstGeom>
          <a:noFill/>
          <a:ln cap="flat" cmpd="sng" w="9525">
            <a:solidFill>
              <a:srgbClr val="FD2F27"/>
            </a:solidFill>
            <a:prstDash val="dash"/>
            <a:round/>
            <a:headEnd len="med" w="med" type="none"/>
            <a:tailEnd len="med" w="med" type="none"/>
          </a:ln>
        </p:spPr>
      </p:cxnSp>
      <p:cxnSp>
        <p:nvCxnSpPr>
          <p:cNvPr id="199" name="Google Shape;199;g2ea231d5c6b_2_14"/>
          <p:cNvCxnSpPr/>
          <p:nvPr/>
        </p:nvCxnSpPr>
        <p:spPr>
          <a:xfrm>
            <a:off x="2787094" y="1491300"/>
            <a:ext cx="1077300" cy="0"/>
          </a:xfrm>
          <a:prstGeom prst="straightConnector1">
            <a:avLst/>
          </a:prstGeom>
          <a:noFill/>
          <a:ln cap="flat" cmpd="sng" w="9525">
            <a:solidFill>
              <a:srgbClr val="FD2F27"/>
            </a:solidFill>
            <a:prstDash val="dash"/>
            <a:round/>
            <a:headEnd len="med" w="med" type="none"/>
            <a:tailEnd len="med" w="med" type="none"/>
          </a:ln>
        </p:spPr>
      </p:cxnSp>
      <p:cxnSp>
        <p:nvCxnSpPr>
          <p:cNvPr id="200" name="Google Shape;200;g2ea231d5c6b_2_14"/>
          <p:cNvCxnSpPr/>
          <p:nvPr/>
        </p:nvCxnSpPr>
        <p:spPr>
          <a:xfrm>
            <a:off x="3864394" y="1474325"/>
            <a:ext cx="1077300" cy="0"/>
          </a:xfrm>
          <a:prstGeom prst="straightConnector1">
            <a:avLst/>
          </a:prstGeom>
          <a:noFill/>
          <a:ln cap="flat" cmpd="sng" w="9525">
            <a:solidFill>
              <a:srgbClr val="FD2F27"/>
            </a:solidFill>
            <a:prstDash val="dash"/>
            <a:round/>
            <a:headEnd len="med" w="med" type="none"/>
            <a:tailEnd len="med" w="med" type="none"/>
          </a:ln>
        </p:spPr>
      </p:cxnSp>
      <p:cxnSp>
        <p:nvCxnSpPr>
          <p:cNvPr id="201" name="Google Shape;201;g2ea231d5c6b_2_14"/>
          <p:cNvCxnSpPr/>
          <p:nvPr/>
        </p:nvCxnSpPr>
        <p:spPr>
          <a:xfrm>
            <a:off x="3864394" y="1739725"/>
            <a:ext cx="1077300" cy="0"/>
          </a:xfrm>
          <a:prstGeom prst="straightConnector1">
            <a:avLst/>
          </a:prstGeom>
          <a:noFill/>
          <a:ln cap="flat" cmpd="sng" w="9525">
            <a:solidFill>
              <a:srgbClr val="FD2F27"/>
            </a:solidFill>
            <a:prstDash val="dash"/>
            <a:round/>
            <a:headEnd len="med" w="med" type="none"/>
            <a:tailEnd len="med" w="med" type="none"/>
          </a:ln>
        </p:spPr>
      </p:cxnSp>
      <p:cxnSp>
        <p:nvCxnSpPr>
          <p:cNvPr id="202" name="Google Shape;202;g2ea231d5c6b_2_14"/>
          <p:cNvCxnSpPr/>
          <p:nvPr/>
        </p:nvCxnSpPr>
        <p:spPr>
          <a:xfrm>
            <a:off x="3864394" y="2005125"/>
            <a:ext cx="1077300" cy="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g2ea231d5c6b_2_56"/>
          <p:cNvPicPr preferRelativeResize="0"/>
          <p:nvPr/>
        </p:nvPicPr>
        <p:blipFill>
          <a:blip r:embed="rId3">
            <a:alphaModFix/>
          </a:blip>
          <a:stretch>
            <a:fillRect/>
          </a:stretch>
        </p:blipFill>
        <p:spPr>
          <a:xfrm>
            <a:off x="639052" y="2464075"/>
            <a:ext cx="1951806" cy="1376900"/>
          </a:xfrm>
          <a:prstGeom prst="rect">
            <a:avLst/>
          </a:prstGeom>
          <a:noFill/>
          <a:ln>
            <a:noFill/>
          </a:ln>
          <a:effectLst>
            <a:outerShdw blurRad="57150" rotWithShape="0" algn="bl" dir="5400000" dist="19050">
              <a:srgbClr val="000000">
                <a:alpha val="50000"/>
              </a:srgbClr>
            </a:outerShdw>
          </a:effectLst>
        </p:spPr>
      </p:pic>
      <p:pic>
        <p:nvPicPr>
          <p:cNvPr id="208" name="Google Shape;208;g2ea231d5c6b_2_56"/>
          <p:cNvPicPr preferRelativeResize="0"/>
          <p:nvPr/>
        </p:nvPicPr>
        <p:blipFill>
          <a:blip r:embed="rId4">
            <a:alphaModFix/>
          </a:blip>
          <a:stretch>
            <a:fillRect/>
          </a:stretch>
        </p:blipFill>
        <p:spPr>
          <a:xfrm>
            <a:off x="639050" y="879473"/>
            <a:ext cx="1948349" cy="1376900"/>
          </a:xfrm>
          <a:prstGeom prst="rect">
            <a:avLst/>
          </a:prstGeom>
          <a:noFill/>
          <a:ln>
            <a:noFill/>
          </a:ln>
          <a:effectLst>
            <a:outerShdw blurRad="57150" rotWithShape="0" algn="bl" dir="5400000" dist="19050">
              <a:srgbClr val="000000">
                <a:alpha val="50000"/>
              </a:srgbClr>
            </a:outerShdw>
          </a:effectLst>
        </p:spPr>
      </p:pic>
      <p:sp>
        <p:nvSpPr>
          <p:cNvPr id="209" name="Google Shape;209;g2ea231d5c6b_2_56"/>
          <p:cNvSpPr txBox="1"/>
          <p:nvPr/>
        </p:nvSpPr>
        <p:spPr>
          <a:xfrm>
            <a:off x="539975" y="474300"/>
            <a:ext cx="29145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(suite)</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cxnSp>
        <p:nvCxnSpPr>
          <p:cNvPr id="210" name="Google Shape;210;g2ea231d5c6b_2_56"/>
          <p:cNvCxnSpPr/>
          <p:nvPr/>
        </p:nvCxnSpPr>
        <p:spPr>
          <a:xfrm>
            <a:off x="681400" y="2688173"/>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11" name="Google Shape;211;g2ea231d5c6b_2_56"/>
          <p:cNvCxnSpPr/>
          <p:nvPr/>
        </p:nvCxnSpPr>
        <p:spPr>
          <a:xfrm>
            <a:off x="761850" y="2512375"/>
            <a:ext cx="0" cy="1295700"/>
          </a:xfrm>
          <a:prstGeom prst="straightConnector1">
            <a:avLst/>
          </a:prstGeom>
          <a:noFill/>
          <a:ln cap="flat" cmpd="sng" w="9525">
            <a:solidFill>
              <a:srgbClr val="FD2F27"/>
            </a:solidFill>
            <a:prstDash val="dash"/>
            <a:round/>
            <a:headEnd len="med" w="med" type="none"/>
            <a:tailEnd len="med" w="med" type="none"/>
          </a:ln>
        </p:spPr>
      </p:cxnSp>
      <p:sp>
        <p:nvSpPr>
          <p:cNvPr id="212" name="Google Shape;212;g2ea231d5c6b_2_56"/>
          <p:cNvSpPr txBox="1"/>
          <p:nvPr/>
        </p:nvSpPr>
        <p:spPr>
          <a:xfrm>
            <a:off x="2549900" y="860100"/>
            <a:ext cx="17061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deux fiches “Carte étapes”</a:t>
            </a:r>
            <a:endParaRPr sz="1000">
              <a:solidFill>
                <a:srgbClr val="FD2F27"/>
              </a:solidFill>
              <a:latin typeface="Palanquin"/>
              <a:ea typeface="Palanquin"/>
              <a:cs typeface="Palanquin"/>
              <a:sym typeface="Palanquin"/>
            </a:endParaRPr>
          </a:p>
        </p:txBody>
      </p:sp>
      <p:sp>
        <p:nvSpPr>
          <p:cNvPr id="213" name="Google Shape;213;g2ea231d5c6b_2_56"/>
          <p:cNvSpPr txBox="1"/>
          <p:nvPr/>
        </p:nvSpPr>
        <p:spPr>
          <a:xfrm>
            <a:off x="2549900" y="2464075"/>
            <a:ext cx="16074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les chiffres à placer sur la carte</a:t>
            </a:r>
            <a:endParaRPr sz="1000">
              <a:solidFill>
                <a:srgbClr val="FD2F27"/>
              </a:solidFill>
              <a:latin typeface="Palanquin"/>
              <a:ea typeface="Palanquin"/>
              <a:cs typeface="Palanquin"/>
              <a:sym typeface="Palanquin"/>
            </a:endParaRPr>
          </a:p>
        </p:txBody>
      </p:sp>
      <p:cxnSp>
        <p:nvCxnSpPr>
          <p:cNvPr id="214" name="Google Shape;214;g2ea231d5c6b_2_56"/>
          <p:cNvCxnSpPr/>
          <p:nvPr/>
        </p:nvCxnSpPr>
        <p:spPr>
          <a:xfrm>
            <a:off x="681400" y="2568775"/>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15" name="Google Shape;215;g2ea231d5c6b_2_56"/>
          <p:cNvCxnSpPr/>
          <p:nvPr/>
        </p:nvCxnSpPr>
        <p:spPr>
          <a:xfrm>
            <a:off x="874200" y="2512375"/>
            <a:ext cx="0" cy="1295700"/>
          </a:xfrm>
          <a:prstGeom prst="straightConnector1">
            <a:avLst/>
          </a:prstGeom>
          <a:noFill/>
          <a:ln cap="flat" cmpd="sng" w="9525">
            <a:solidFill>
              <a:srgbClr val="FD2F27"/>
            </a:solidFill>
            <a:prstDash val="dash"/>
            <a:round/>
            <a:headEnd len="med" w="med" type="none"/>
            <a:tailEnd len="med" w="med" type="none"/>
          </a:ln>
        </p:spPr>
      </p:cxnSp>
      <p:cxnSp>
        <p:nvCxnSpPr>
          <p:cNvPr id="216" name="Google Shape;216;g2ea231d5c6b_2_56"/>
          <p:cNvCxnSpPr/>
          <p:nvPr/>
        </p:nvCxnSpPr>
        <p:spPr>
          <a:xfrm>
            <a:off x="995050" y="2512375"/>
            <a:ext cx="0" cy="1295700"/>
          </a:xfrm>
          <a:prstGeom prst="straightConnector1">
            <a:avLst/>
          </a:prstGeom>
          <a:noFill/>
          <a:ln cap="flat" cmpd="sng" w="9525">
            <a:solidFill>
              <a:srgbClr val="FD2F27"/>
            </a:solidFill>
            <a:prstDash val="dash"/>
            <a:round/>
            <a:headEnd len="med" w="med" type="none"/>
            <a:tailEnd len="med" w="med" type="none"/>
          </a:ln>
        </p:spPr>
      </p:cxnSp>
      <p:cxnSp>
        <p:nvCxnSpPr>
          <p:cNvPr id="217" name="Google Shape;217;g2ea231d5c6b_2_56"/>
          <p:cNvCxnSpPr/>
          <p:nvPr/>
        </p:nvCxnSpPr>
        <p:spPr>
          <a:xfrm>
            <a:off x="1114125" y="2512375"/>
            <a:ext cx="0" cy="1295700"/>
          </a:xfrm>
          <a:prstGeom prst="straightConnector1">
            <a:avLst/>
          </a:prstGeom>
          <a:noFill/>
          <a:ln cap="flat" cmpd="sng" w="9525">
            <a:solidFill>
              <a:srgbClr val="FD2F27"/>
            </a:solidFill>
            <a:prstDash val="dash"/>
            <a:round/>
            <a:headEnd len="med" w="med" type="none"/>
            <a:tailEnd len="med" w="med" type="none"/>
          </a:ln>
        </p:spPr>
      </p:cxnSp>
      <p:cxnSp>
        <p:nvCxnSpPr>
          <p:cNvPr id="218" name="Google Shape;218;g2ea231d5c6b_2_56"/>
          <p:cNvCxnSpPr/>
          <p:nvPr/>
        </p:nvCxnSpPr>
        <p:spPr>
          <a:xfrm>
            <a:off x="1236525" y="2512375"/>
            <a:ext cx="0" cy="1295700"/>
          </a:xfrm>
          <a:prstGeom prst="straightConnector1">
            <a:avLst/>
          </a:prstGeom>
          <a:noFill/>
          <a:ln cap="flat" cmpd="sng" w="9525">
            <a:solidFill>
              <a:srgbClr val="FD2F27"/>
            </a:solidFill>
            <a:prstDash val="dash"/>
            <a:round/>
            <a:headEnd len="med" w="med" type="none"/>
            <a:tailEnd len="med" w="med" type="none"/>
          </a:ln>
        </p:spPr>
      </p:cxnSp>
      <p:cxnSp>
        <p:nvCxnSpPr>
          <p:cNvPr id="219" name="Google Shape;219;g2ea231d5c6b_2_56"/>
          <p:cNvCxnSpPr/>
          <p:nvPr/>
        </p:nvCxnSpPr>
        <p:spPr>
          <a:xfrm>
            <a:off x="681400" y="2807570"/>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0" name="Google Shape;220;g2ea231d5c6b_2_56"/>
          <p:cNvCxnSpPr/>
          <p:nvPr/>
        </p:nvCxnSpPr>
        <p:spPr>
          <a:xfrm>
            <a:off x="681400" y="2926968"/>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1" name="Google Shape;221;g2ea231d5c6b_2_56"/>
          <p:cNvCxnSpPr/>
          <p:nvPr/>
        </p:nvCxnSpPr>
        <p:spPr>
          <a:xfrm>
            <a:off x="681400" y="3046365"/>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2" name="Google Shape;222;g2ea231d5c6b_2_56"/>
          <p:cNvCxnSpPr/>
          <p:nvPr/>
        </p:nvCxnSpPr>
        <p:spPr>
          <a:xfrm>
            <a:off x="681400" y="3165763"/>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3" name="Google Shape;223;g2ea231d5c6b_2_56"/>
          <p:cNvCxnSpPr/>
          <p:nvPr/>
        </p:nvCxnSpPr>
        <p:spPr>
          <a:xfrm>
            <a:off x="681400" y="3285160"/>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4" name="Google Shape;224;g2ea231d5c6b_2_56"/>
          <p:cNvCxnSpPr/>
          <p:nvPr/>
        </p:nvCxnSpPr>
        <p:spPr>
          <a:xfrm>
            <a:off x="681400" y="3404557"/>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5" name="Google Shape;225;g2ea231d5c6b_2_56"/>
          <p:cNvCxnSpPr/>
          <p:nvPr/>
        </p:nvCxnSpPr>
        <p:spPr>
          <a:xfrm>
            <a:off x="681400" y="3523955"/>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6" name="Google Shape;226;g2ea231d5c6b_2_56"/>
          <p:cNvCxnSpPr/>
          <p:nvPr/>
        </p:nvCxnSpPr>
        <p:spPr>
          <a:xfrm>
            <a:off x="681400" y="3643353"/>
            <a:ext cx="627300" cy="0"/>
          </a:xfrm>
          <a:prstGeom prst="straightConnector1">
            <a:avLst/>
          </a:prstGeom>
          <a:noFill/>
          <a:ln cap="flat" cmpd="sng" w="9525">
            <a:solidFill>
              <a:srgbClr val="FD2F27"/>
            </a:solidFill>
            <a:prstDash val="dash"/>
            <a:round/>
            <a:headEnd len="med" w="med" type="none"/>
            <a:tailEnd len="med" w="med" type="none"/>
          </a:ln>
        </p:spPr>
      </p:cxnSp>
      <p:cxnSp>
        <p:nvCxnSpPr>
          <p:cNvPr id="227" name="Google Shape;227;g2ea231d5c6b_2_56"/>
          <p:cNvCxnSpPr/>
          <p:nvPr/>
        </p:nvCxnSpPr>
        <p:spPr>
          <a:xfrm>
            <a:off x="681400" y="3762750"/>
            <a:ext cx="627300" cy="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aphicFrame>
        <p:nvGraphicFramePr>
          <p:cNvPr id="232" name="Google Shape;232;g2e9a2cc8200_1_240"/>
          <p:cNvGraphicFramePr/>
          <p:nvPr/>
        </p:nvGraphicFramePr>
        <p:xfrm>
          <a:off x="657875" y="2150700"/>
          <a:ext cx="3000000" cy="3000000"/>
        </p:xfrm>
        <a:graphic>
          <a:graphicData uri="http://schemas.openxmlformats.org/drawingml/2006/table">
            <a:tbl>
              <a:tblPr>
                <a:noFill/>
                <a:tableStyleId>{3FA62632-10A8-4C35-A2C1-9BFF3825BF10}</a:tableStyleId>
              </a:tblPr>
              <a:tblGrid>
                <a:gridCol w="643075"/>
                <a:gridCol w="5724425"/>
                <a:gridCol w="1579200"/>
              </a:tblGrid>
              <a:tr h="561975">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1</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propose à l’usager de se questionner sur la nécessité d’acheter un nouvel appareil, en l'occurrence un smartphone. Il commence par parcourir avec l’usager la fiche “Les bonnes questions à se poser avant l’achat d’un nouvel appareil” et discute avec l’usager de sa situation.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La fiche “Les bonnes questions à se poser avant l’achat d’un nouvel appareil”</a:t>
                      </a:r>
                      <a:br>
                        <a:rPr b="1" lang="fr" sz="800">
                          <a:solidFill>
                            <a:srgbClr val="003081"/>
                          </a:solidFill>
                          <a:latin typeface="Palanquin"/>
                          <a:ea typeface="Palanquin"/>
                          <a:cs typeface="Palanquin"/>
                          <a:sym typeface="Palanquin"/>
                        </a:rPr>
                      </a:b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707000">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2</a:t>
                      </a:r>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 sz="1000">
                          <a:solidFill>
                            <a:srgbClr val="003081"/>
                          </a:solidFill>
                          <a:latin typeface="Palanquin"/>
                          <a:ea typeface="Palanquin"/>
                          <a:cs typeface="Palanquin"/>
                          <a:sym typeface="Palanquin"/>
                        </a:rPr>
                        <a:t>Dans le cas de l’achat d’un nouvel appareil, le médiateur propose à l’usager de se demander quels sont vraiment ses besoins pour son nouvel équipement. Il forme une bande horizontale “Mes usages” et utilise les cartes “Caractéristiques” pour déterminer quels sont les usages réels de l’usagers, et donc ses besoins concernant son nouvel appareil.</a:t>
                      </a:r>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92100" lvl="0" marL="457200" rtl="0" algn="l">
                        <a:spcBef>
                          <a:spcPts val="0"/>
                        </a:spcBef>
                        <a:spcAft>
                          <a:spcPts val="0"/>
                        </a:spcAft>
                        <a:buClr>
                          <a:srgbClr val="003081"/>
                        </a:buClr>
                        <a:buSzPts val="1000"/>
                        <a:buFont typeface="Palanquin"/>
                        <a:buChar char="-"/>
                      </a:pPr>
                      <a:r>
                        <a:rPr b="1" lang="fr" sz="800">
                          <a:solidFill>
                            <a:srgbClr val="003081"/>
                          </a:solidFill>
                          <a:latin typeface="Palanquin"/>
                          <a:ea typeface="Palanquin"/>
                          <a:cs typeface="Palanquin"/>
                          <a:sym typeface="Palanquin"/>
                        </a:rPr>
                        <a:t>Les fiches “Matrice choix usages”</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707000">
                <a:tc>
                  <a:txBody>
                    <a:bodyPr/>
                    <a:lstStyle/>
                    <a:p>
                      <a:pPr indent="0" lvl="0" marL="0" rtl="0" algn="l">
                        <a:spcBef>
                          <a:spcPts val="0"/>
                        </a:spcBef>
                        <a:spcAft>
                          <a:spcPts val="0"/>
                        </a:spcAft>
                        <a:buClr>
                          <a:schemeClr val="dk1"/>
                        </a:buClr>
                        <a:buSzPts val="1100"/>
                        <a:buFont typeface="Arial"/>
                        <a:buNone/>
                      </a:pPr>
                      <a:r>
                        <a:rPr b="1" lang="fr" sz="1000">
                          <a:solidFill>
                            <a:srgbClr val="003081"/>
                          </a:solidFill>
                          <a:latin typeface="Palanquin"/>
                          <a:ea typeface="Palanquin"/>
                          <a:cs typeface="Palanquin"/>
                          <a:sym typeface="Palanquin"/>
                        </a:rPr>
                        <a:t>Étape 3</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propose à l’usager de remplir avec lui le “Carnet de santé de mon smartphone”. Ils remplissent ensemble les différents champs, et le médiateur explique à l’usager qu’il peut conserver ce document pour archiver l’historique des réparations / entretiens de son smartphone, ainsi que les éléments utiles pour réaliser l’entretien de son smartphone.</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 “Carnet de santé de mon smartphone”</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233" name="Google Shape;233;g2e9a2cc8200_1_240"/>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Mes besoins, mon smartphone </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a:t>
            </a:r>
            <a:r>
              <a:rPr lang="fr" sz="1200">
                <a:solidFill>
                  <a:srgbClr val="003081"/>
                </a:solidFill>
                <a:latin typeface="Palanquin"/>
                <a:ea typeface="Palanquin"/>
                <a:cs typeface="Palanquin"/>
                <a:sym typeface="Palanquin"/>
              </a:rPr>
              <a:t>Questionner ses besoins et l’utilité de l’achat d’un nouvel appareil</a:t>
            </a:r>
            <a:endParaRPr sz="1200">
              <a:solidFill>
                <a:srgbClr val="003081"/>
              </a:solidFill>
              <a:latin typeface="Palanquin"/>
              <a:ea typeface="Palanquin"/>
              <a:cs typeface="Palanquin"/>
              <a:sym typeface="Palanquin"/>
            </a:endParaRPr>
          </a:p>
          <a:p>
            <a:pPr indent="0" lvl="0" marL="0" rtl="0" algn="l">
              <a:spcBef>
                <a:spcPts val="0"/>
              </a:spcBef>
              <a:spcAft>
                <a:spcPts val="0"/>
              </a:spcAft>
              <a:buNone/>
            </a:pPr>
            <a:r>
              <a:t/>
            </a:r>
            <a:endParaRPr sz="1200">
              <a:solidFill>
                <a:srgbClr val="003081"/>
              </a:solidFill>
              <a:latin typeface="Palanquin"/>
              <a:ea typeface="Palanquin"/>
              <a:cs typeface="Palanquin"/>
              <a:sym typeface="Palanquin"/>
            </a:endParaRPr>
          </a:p>
          <a:p>
            <a:pPr indent="0" lvl="0" marL="0" rtl="0" algn="l">
              <a:spcBef>
                <a:spcPts val="0"/>
              </a:spcBef>
              <a:spcAft>
                <a:spcPts val="0"/>
              </a:spcAft>
              <a:buNone/>
            </a:pPr>
            <a:r>
              <a:t/>
            </a:r>
            <a:endParaRPr sz="1200">
              <a:solidFill>
                <a:srgbClr val="003081"/>
              </a:solidFill>
              <a:latin typeface="Palanquin"/>
              <a:ea typeface="Palanquin"/>
              <a:cs typeface="Palanquin"/>
              <a:sym typeface="Palanquin"/>
            </a:endParaRPr>
          </a:p>
        </p:txBody>
      </p:sp>
      <p:sp>
        <p:nvSpPr>
          <p:cNvPr id="234" name="Google Shape;234;g2e9a2cc8200_1_240"/>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individuel</a:t>
            </a:r>
            <a:endParaRPr b="1" sz="1000">
              <a:solidFill>
                <a:schemeClr val="lt1"/>
              </a:solidFill>
              <a:latin typeface="Palanquin"/>
              <a:ea typeface="Palanquin"/>
              <a:cs typeface="Palanquin"/>
              <a:sym typeface="Palanquin"/>
            </a:endParaRPr>
          </a:p>
        </p:txBody>
      </p:sp>
      <p:sp>
        <p:nvSpPr>
          <p:cNvPr id="235" name="Google Shape;235;g2e9a2cc8200_1_240"/>
          <p:cNvSpPr txBox="1"/>
          <p:nvPr/>
        </p:nvSpPr>
        <p:spPr>
          <a:xfrm>
            <a:off x="539975" y="16173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cxnSp>
        <p:nvCxnSpPr>
          <p:cNvPr id="236" name="Google Shape;236;g2e9a2cc8200_1_240"/>
          <p:cNvCxnSpPr/>
          <p:nvPr/>
        </p:nvCxnSpPr>
        <p:spPr>
          <a:xfrm>
            <a:off x="643925" y="1459975"/>
            <a:ext cx="7946700" cy="0"/>
          </a:xfrm>
          <a:prstGeom prst="straightConnector1">
            <a:avLst/>
          </a:prstGeom>
          <a:noFill/>
          <a:ln cap="flat" cmpd="sng" w="9525">
            <a:solidFill>
              <a:srgbClr val="003081"/>
            </a:solidFill>
            <a:prstDash val="dot"/>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2ea231d5c6b_2_275"/>
          <p:cNvPicPr preferRelativeResize="0"/>
          <p:nvPr/>
        </p:nvPicPr>
        <p:blipFill>
          <a:blip r:embed="rId3">
            <a:alphaModFix/>
          </a:blip>
          <a:stretch>
            <a:fillRect/>
          </a:stretch>
        </p:blipFill>
        <p:spPr>
          <a:xfrm>
            <a:off x="712499" y="860092"/>
            <a:ext cx="1421576" cy="2012116"/>
          </a:xfrm>
          <a:prstGeom prst="rect">
            <a:avLst/>
          </a:prstGeom>
          <a:noFill/>
          <a:ln>
            <a:noFill/>
          </a:ln>
          <a:effectLst>
            <a:outerShdw blurRad="57150" rotWithShape="0" algn="bl" dir="5400000" dist="19050">
              <a:srgbClr val="000000">
                <a:alpha val="50000"/>
              </a:srgbClr>
            </a:outerShdw>
          </a:effectLst>
        </p:spPr>
      </p:pic>
      <p:pic>
        <p:nvPicPr>
          <p:cNvPr id="242" name="Google Shape;242;g2ea231d5c6b_2_275"/>
          <p:cNvPicPr preferRelativeResize="0"/>
          <p:nvPr/>
        </p:nvPicPr>
        <p:blipFill>
          <a:blip r:embed="rId4">
            <a:alphaModFix/>
          </a:blip>
          <a:stretch>
            <a:fillRect/>
          </a:stretch>
        </p:blipFill>
        <p:spPr>
          <a:xfrm>
            <a:off x="4203011" y="860088"/>
            <a:ext cx="2010975" cy="1421574"/>
          </a:xfrm>
          <a:prstGeom prst="rect">
            <a:avLst/>
          </a:prstGeom>
          <a:noFill/>
          <a:ln>
            <a:noFill/>
          </a:ln>
          <a:effectLst>
            <a:outerShdw blurRad="57150" rotWithShape="0" algn="bl" dir="5400000" dist="19050">
              <a:srgbClr val="000000">
                <a:alpha val="50000"/>
              </a:srgbClr>
            </a:outerShdw>
          </a:effectLst>
        </p:spPr>
      </p:pic>
      <p:pic>
        <p:nvPicPr>
          <p:cNvPr id="243" name="Google Shape;243;g2ea231d5c6b_2_275"/>
          <p:cNvPicPr preferRelativeResize="0"/>
          <p:nvPr/>
        </p:nvPicPr>
        <p:blipFill>
          <a:blip r:embed="rId5">
            <a:alphaModFix/>
          </a:blip>
          <a:stretch>
            <a:fillRect/>
          </a:stretch>
        </p:blipFill>
        <p:spPr>
          <a:xfrm>
            <a:off x="4203012" y="2468388"/>
            <a:ext cx="2010976" cy="1422624"/>
          </a:xfrm>
          <a:prstGeom prst="rect">
            <a:avLst/>
          </a:prstGeom>
          <a:noFill/>
          <a:ln>
            <a:noFill/>
          </a:ln>
          <a:effectLst>
            <a:outerShdw blurRad="57150" rotWithShape="0" algn="bl" dir="5400000" dist="19050">
              <a:srgbClr val="000000">
                <a:alpha val="50000"/>
              </a:srgbClr>
            </a:outerShdw>
          </a:effectLst>
        </p:spPr>
      </p:pic>
      <p:sp>
        <p:nvSpPr>
          <p:cNvPr id="244" name="Google Shape;244;g2ea231d5c6b_2_275"/>
          <p:cNvSpPr txBox="1"/>
          <p:nvPr/>
        </p:nvSpPr>
        <p:spPr>
          <a:xfrm>
            <a:off x="539975" y="474300"/>
            <a:ext cx="24612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sp>
        <p:nvSpPr>
          <p:cNvPr id="245" name="Google Shape;245;g2ea231d5c6b_2_275"/>
          <p:cNvSpPr txBox="1"/>
          <p:nvPr/>
        </p:nvSpPr>
        <p:spPr>
          <a:xfrm>
            <a:off x="2161375"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la fiche “Les bonnes questions à se poser avant d’acheter un nouvel appareil”</a:t>
            </a:r>
            <a:endParaRPr sz="1000">
              <a:solidFill>
                <a:srgbClr val="FD2F27"/>
              </a:solidFill>
              <a:latin typeface="Palanquin"/>
              <a:ea typeface="Palanquin"/>
              <a:cs typeface="Palanquin"/>
              <a:sym typeface="Palanquin"/>
            </a:endParaRPr>
          </a:p>
        </p:txBody>
      </p:sp>
      <p:sp>
        <p:nvSpPr>
          <p:cNvPr id="246" name="Google Shape;246;g2ea231d5c6b_2_275"/>
          <p:cNvSpPr txBox="1"/>
          <p:nvPr/>
        </p:nvSpPr>
        <p:spPr>
          <a:xfrm>
            <a:off x="6214000"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deux fiches “Matrice choix usages”</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t/>
            </a: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les cartes caractéristiques et les bandes “Mes usages”</a:t>
            </a:r>
            <a:endParaRPr sz="1000">
              <a:solidFill>
                <a:srgbClr val="FD2F27"/>
              </a:solidFill>
              <a:latin typeface="Palanquin"/>
              <a:ea typeface="Palanquin"/>
              <a:cs typeface="Palanquin"/>
              <a:sym typeface="Palanquin"/>
            </a:endParaRPr>
          </a:p>
        </p:txBody>
      </p:sp>
      <p:cxnSp>
        <p:nvCxnSpPr>
          <p:cNvPr id="247" name="Google Shape;247;g2ea231d5c6b_2_275"/>
          <p:cNvCxnSpPr/>
          <p:nvPr/>
        </p:nvCxnSpPr>
        <p:spPr>
          <a:xfrm>
            <a:off x="4120102" y="883361"/>
            <a:ext cx="2193000" cy="0"/>
          </a:xfrm>
          <a:prstGeom prst="straightConnector1">
            <a:avLst/>
          </a:prstGeom>
          <a:noFill/>
          <a:ln cap="flat" cmpd="sng" w="9525">
            <a:solidFill>
              <a:srgbClr val="FD2F27"/>
            </a:solidFill>
            <a:prstDash val="dash"/>
            <a:round/>
            <a:headEnd len="med" w="med" type="none"/>
            <a:tailEnd len="med" w="med" type="none"/>
          </a:ln>
        </p:spPr>
      </p:cxnSp>
      <p:cxnSp>
        <p:nvCxnSpPr>
          <p:cNvPr id="248" name="Google Shape;248;g2ea231d5c6b_2_275"/>
          <p:cNvCxnSpPr/>
          <p:nvPr/>
        </p:nvCxnSpPr>
        <p:spPr>
          <a:xfrm>
            <a:off x="4120102" y="2261761"/>
            <a:ext cx="2193000" cy="0"/>
          </a:xfrm>
          <a:prstGeom prst="straightConnector1">
            <a:avLst/>
          </a:prstGeom>
          <a:noFill/>
          <a:ln cap="flat" cmpd="sng" w="9525">
            <a:solidFill>
              <a:srgbClr val="FD2F27"/>
            </a:solidFill>
            <a:prstDash val="dash"/>
            <a:round/>
            <a:headEnd len="med" w="med" type="none"/>
            <a:tailEnd len="med" w="med" type="none"/>
          </a:ln>
        </p:spPr>
      </p:cxnSp>
      <p:cxnSp>
        <p:nvCxnSpPr>
          <p:cNvPr id="249" name="Google Shape;249;g2ea231d5c6b_2_275"/>
          <p:cNvCxnSpPr/>
          <p:nvPr/>
        </p:nvCxnSpPr>
        <p:spPr>
          <a:xfrm>
            <a:off x="4233350" y="797550"/>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0" name="Google Shape;250;g2ea231d5c6b_2_275"/>
          <p:cNvCxnSpPr/>
          <p:nvPr/>
        </p:nvCxnSpPr>
        <p:spPr>
          <a:xfrm>
            <a:off x="6192375" y="797550"/>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1" name="Google Shape;251;g2ea231d5c6b_2_275"/>
          <p:cNvCxnSpPr/>
          <p:nvPr/>
        </p:nvCxnSpPr>
        <p:spPr>
          <a:xfrm>
            <a:off x="5538963" y="797550"/>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2" name="Google Shape;252;g2ea231d5c6b_2_275"/>
          <p:cNvCxnSpPr/>
          <p:nvPr/>
        </p:nvCxnSpPr>
        <p:spPr>
          <a:xfrm>
            <a:off x="4877050" y="797550"/>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3" name="Google Shape;253;g2ea231d5c6b_2_275"/>
          <p:cNvCxnSpPr/>
          <p:nvPr/>
        </p:nvCxnSpPr>
        <p:spPr>
          <a:xfrm>
            <a:off x="4120102" y="2491390"/>
            <a:ext cx="2193000" cy="0"/>
          </a:xfrm>
          <a:prstGeom prst="straightConnector1">
            <a:avLst/>
          </a:prstGeom>
          <a:noFill/>
          <a:ln cap="flat" cmpd="sng" w="9525">
            <a:solidFill>
              <a:srgbClr val="FD2F27"/>
            </a:solidFill>
            <a:prstDash val="dash"/>
            <a:round/>
            <a:headEnd len="med" w="med" type="none"/>
            <a:tailEnd len="med" w="med" type="none"/>
          </a:ln>
        </p:spPr>
      </p:cxnSp>
      <p:cxnSp>
        <p:nvCxnSpPr>
          <p:cNvPr id="254" name="Google Shape;254;g2ea231d5c6b_2_275"/>
          <p:cNvCxnSpPr/>
          <p:nvPr/>
        </p:nvCxnSpPr>
        <p:spPr>
          <a:xfrm>
            <a:off x="4120102" y="3869790"/>
            <a:ext cx="2193000" cy="0"/>
          </a:xfrm>
          <a:prstGeom prst="straightConnector1">
            <a:avLst/>
          </a:prstGeom>
          <a:noFill/>
          <a:ln cap="flat" cmpd="sng" w="9525">
            <a:solidFill>
              <a:srgbClr val="FD2F27"/>
            </a:solidFill>
            <a:prstDash val="dash"/>
            <a:round/>
            <a:headEnd len="med" w="med" type="none"/>
            <a:tailEnd len="med" w="med" type="none"/>
          </a:ln>
        </p:spPr>
      </p:cxnSp>
      <p:cxnSp>
        <p:nvCxnSpPr>
          <p:cNvPr id="255" name="Google Shape;255;g2ea231d5c6b_2_275"/>
          <p:cNvCxnSpPr/>
          <p:nvPr/>
        </p:nvCxnSpPr>
        <p:spPr>
          <a:xfrm>
            <a:off x="4233350"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6" name="Google Shape;256;g2ea231d5c6b_2_275"/>
          <p:cNvCxnSpPr/>
          <p:nvPr/>
        </p:nvCxnSpPr>
        <p:spPr>
          <a:xfrm>
            <a:off x="5600875"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7" name="Google Shape;257;g2ea231d5c6b_2_275"/>
          <p:cNvCxnSpPr/>
          <p:nvPr/>
        </p:nvCxnSpPr>
        <p:spPr>
          <a:xfrm>
            <a:off x="5538963"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8" name="Google Shape;258;g2ea231d5c6b_2_275"/>
          <p:cNvCxnSpPr/>
          <p:nvPr/>
        </p:nvCxnSpPr>
        <p:spPr>
          <a:xfrm>
            <a:off x="4877050"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59" name="Google Shape;259;g2ea231d5c6b_2_275"/>
          <p:cNvCxnSpPr/>
          <p:nvPr/>
        </p:nvCxnSpPr>
        <p:spPr>
          <a:xfrm>
            <a:off x="5698775"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60" name="Google Shape;260;g2ea231d5c6b_2_275"/>
          <p:cNvCxnSpPr/>
          <p:nvPr/>
        </p:nvCxnSpPr>
        <p:spPr>
          <a:xfrm>
            <a:off x="5749775"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61" name="Google Shape;261;g2ea231d5c6b_2_275"/>
          <p:cNvCxnSpPr/>
          <p:nvPr/>
        </p:nvCxnSpPr>
        <p:spPr>
          <a:xfrm>
            <a:off x="5851750"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62" name="Google Shape;262;g2ea231d5c6b_2_275"/>
          <p:cNvCxnSpPr/>
          <p:nvPr/>
        </p:nvCxnSpPr>
        <p:spPr>
          <a:xfrm>
            <a:off x="5902725"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63" name="Google Shape;263;g2ea231d5c6b_2_275"/>
          <p:cNvCxnSpPr/>
          <p:nvPr/>
        </p:nvCxnSpPr>
        <p:spPr>
          <a:xfrm>
            <a:off x="6006750"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64" name="Google Shape;264;g2ea231d5c6b_2_275"/>
          <p:cNvCxnSpPr/>
          <p:nvPr/>
        </p:nvCxnSpPr>
        <p:spPr>
          <a:xfrm>
            <a:off x="6055700" y="2405579"/>
            <a:ext cx="0" cy="1574700"/>
          </a:xfrm>
          <a:prstGeom prst="straightConnector1">
            <a:avLst/>
          </a:prstGeom>
          <a:noFill/>
          <a:ln cap="flat" cmpd="sng" w="9525">
            <a:solidFill>
              <a:srgbClr val="FD2F27"/>
            </a:solidFill>
            <a:prstDash val="dash"/>
            <a:round/>
            <a:headEnd len="med" w="med" type="none"/>
            <a:tailEnd len="med" w="med" type="none"/>
          </a:ln>
        </p:spPr>
      </p:cxnSp>
      <p:cxnSp>
        <p:nvCxnSpPr>
          <p:cNvPr id="265" name="Google Shape;265;g2ea231d5c6b_2_275"/>
          <p:cNvCxnSpPr/>
          <p:nvPr/>
        </p:nvCxnSpPr>
        <p:spPr>
          <a:xfrm>
            <a:off x="6159700" y="2405579"/>
            <a:ext cx="0" cy="157470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ea231d5c6b_4_22"/>
          <p:cNvSpPr txBox="1"/>
          <p:nvPr/>
        </p:nvSpPr>
        <p:spPr>
          <a:xfrm>
            <a:off x="3034075"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verso bord court</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 “Carnet de santé de mon smartphone”</a:t>
            </a:r>
            <a:br>
              <a:rPr lang="fr" sz="1000">
                <a:solidFill>
                  <a:srgbClr val="FD2F27"/>
                </a:solidFill>
                <a:latin typeface="Palanquin"/>
                <a:ea typeface="Palanquin"/>
                <a:cs typeface="Palanquin"/>
                <a:sym typeface="Palanquin"/>
              </a:rPr>
            </a:b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Plier l’arête verticale du milieu</a:t>
            </a:r>
            <a:endParaRPr sz="1000">
              <a:solidFill>
                <a:srgbClr val="FD2F27"/>
              </a:solidFill>
              <a:latin typeface="Palanquin"/>
              <a:ea typeface="Palanquin"/>
              <a:cs typeface="Palanquin"/>
              <a:sym typeface="Palanquin"/>
            </a:endParaRPr>
          </a:p>
        </p:txBody>
      </p:sp>
      <p:sp>
        <p:nvSpPr>
          <p:cNvPr id="271" name="Google Shape;271;g2ea231d5c6b_4_22"/>
          <p:cNvSpPr txBox="1"/>
          <p:nvPr/>
        </p:nvSpPr>
        <p:spPr>
          <a:xfrm>
            <a:off x="539975" y="474300"/>
            <a:ext cx="24612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pic>
        <p:nvPicPr>
          <p:cNvPr id="272" name="Google Shape;272;g2ea231d5c6b_4_22"/>
          <p:cNvPicPr preferRelativeResize="0"/>
          <p:nvPr/>
        </p:nvPicPr>
        <p:blipFill>
          <a:blip r:embed="rId3">
            <a:alphaModFix/>
          </a:blip>
          <a:stretch>
            <a:fillRect/>
          </a:stretch>
        </p:blipFill>
        <p:spPr>
          <a:xfrm>
            <a:off x="650146" y="2600576"/>
            <a:ext cx="2273769" cy="1605699"/>
          </a:xfrm>
          <a:prstGeom prst="rect">
            <a:avLst/>
          </a:prstGeom>
          <a:noFill/>
          <a:ln>
            <a:noFill/>
          </a:ln>
          <a:effectLst>
            <a:outerShdw blurRad="57150" rotWithShape="0" algn="bl" dir="5400000" dist="19050">
              <a:srgbClr val="000000">
                <a:alpha val="50000"/>
              </a:srgbClr>
            </a:outerShdw>
          </a:effectLst>
        </p:spPr>
      </p:pic>
      <p:pic>
        <p:nvPicPr>
          <p:cNvPr id="273" name="Google Shape;273;g2ea231d5c6b_4_22"/>
          <p:cNvPicPr preferRelativeResize="0"/>
          <p:nvPr/>
        </p:nvPicPr>
        <p:blipFill>
          <a:blip r:embed="rId4">
            <a:alphaModFix/>
          </a:blip>
          <a:stretch>
            <a:fillRect/>
          </a:stretch>
        </p:blipFill>
        <p:spPr>
          <a:xfrm>
            <a:off x="650150" y="860101"/>
            <a:ext cx="2273772" cy="1607350"/>
          </a:xfrm>
          <a:prstGeom prst="rect">
            <a:avLst/>
          </a:prstGeom>
          <a:noFill/>
          <a:ln>
            <a:noFill/>
          </a:ln>
          <a:effectLst>
            <a:outerShdw blurRad="57150" rotWithShape="0" algn="bl" dir="5400000" dist="19050">
              <a:srgbClr val="000000">
                <a:alpha val="50000"/>
              </a:srgbClr>
            </a:outerShdw>
          </a:effectLst>
        </p:spPr>
      </p:pic>
      <p:cxnSp>
        <p:nvCxnSpPr>
          <p:cNvPr id="274" name="Google Shape;274;g2ea231d5c6b_4_22"/>
          <p:cNvCxnSpPr>
            <a:endCxn id="272" idx="2"/>
          </p:cNvCxnSpPr>
          <p:nvPr/>
        </p:nvCxnSpPr>
        <p:spPr>
          <a:xfrm>
            <a:off x="1787031" y="797675"/>
            <a:ext cx="0" cy="340860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2F27"/>
        </a:solidFill>
      </p:bgPr>
    </p:bg>
    <p:spTree>
      <p:nvGrpSpPr>
        <p:cNvPr id="278" name="Shape 278"/>
        <p:cNvGrpSpPr/>
        <p:nvPr/>
      </p:nvGrpSpPr>
      <p:grpSpPr>
        <a:xfrm>
          <a:off x="0" y="0"/>
          <a:ext cx="0" cy="0"/>
          <a:chOff x="0" y="0"/>
          <a:chExt cx="0" cy="0"/>
        </a:xfrm>
      </p:grpSpPr>
      <p:cxnSp>
        <p:nvCxnSpPr>
          <p:cNvPr id="279" name="Google Shape;279;g2e9a2cc8200_1_35"/>
          <p:cNvCxnSpPr/>
          <p:nvPr/>
        </p:nvCxnSpPr>
        <p:spPr>
          <a:xfrm>
            <a:off x="759259" y="3222157"/>
            <a:ext cx="4032900" cy="0"/>
          </a:xfrm>
          <a:prstGeom prst="straightConnector1">
            <a:avLst/>
          </a:prstGeom>
          <a:noFill/>
          <a:ln cap="flat" cmpd="sng" w="76200">
            <a:solidFill>
              <a:srgbClr val="003081"/>
            </a:solidFill>
            <a:prstDash val="solid"/>
            <a:round/>
            <a:headEnd len="sm" w="sm" type="none"/>
            <a:tailEnd len="sm" w="sm" type="none"/>
          </a:ln>
        </p:spPr>
      </p:cxnSp>
      <p:sp>
        <p:nvSpPr>
          <p:cNvPr id="280" name="Google Shape;280;g2e9a2cc8200_1_35"/>
          <p:cNvSpPr txBox="1"/>
          <p:nvPr/>
        </p:nvSpPr>
        <p:spPr>
          <a:xfrm>
            <a:off x="473475" y="1855350"/>
            <a:ext cx="6331200" cy="1232400"/>
          </a:xfrm>
          <a:prstGeom prst="rect">
            <a:avLst/>
          </a:prstGeom>
          <a:noFill/>
          <a:ln>
            <a:noFill/>
          </a:ln>
        </p:spPr>
        <p:txBody>
          <a:bodyPr anchorCtr="0" anchor="t" bIns="45700" lIns="45700" spcFirstLastPara="1" rIns="45700" wrap="square" tIns="46800">
            <a:spAutoFit/>
          </a:bodyPr>
          <a:lstStyle/>
          <a:p>
            <a:pPr indent="0" lvl="0" marL="266700" marR="266700" rtl="0" algn="l">
              <a:spcBef>
                <a:spcPts val="0"/>
              </a:spcBef>
              <a:spcAft>
                <a:spcPts val="0"/>
              </a:spcAft>
              <a:buClr>
                <a:schemeClr val="dk1"/>
              </a:buClr>
              <a:buSzPts val="1100"/>
              <a:buFont typeface="Arial"/>
              <a:buNone/>
            </a:pPr>
            <a:r>
              <a:rPr b="1" lang="fr" sz="3700">
                <a:solidFill>
                  <a:srgbClr val="FFFFFF"/>
                </a:solidFill>
                <a:latin typeface="Palanquin"/>
                <a:ea typeface="Palanquin"/>
                <a:cs typeface="Palanquin"/>
                <a:sym typeface="Palanquin"/>
              </a:rPr>
              <a:t>L’utilisation des outils numériques</a:t>
            </a:r>
            <a:endParaRPr b="1" sz="3700">
              <a:solidFill>
                <a:srgbClr val="FFFFFF"/>
              </a:solidFill>
              <a:latin typeface="Palanquin"/>
              <a:ea typeface="Palanquin"/>
              <a:cs typeface="Palanquin"/>
              <a:sym typeface="Palanquin"/>
            </a:endParaRPr>
          </a:p>
        </p:txBody>
      </p:sp>
      <p:sp>
        <p:nvSpPr>
          <p:cNvPr id="281" name="Google Shape;281;g2e9a2cc8200_1_35"/>
          <p:cNvSpPr txBox="1"/>
          <p:nvPr/>
        </p:nvSpPr>
        <p:spPr>
          <a:xfrm>
            <a:off x="473475" y="3498650"/>
            <a:ext cx="7054500" cy="1201800"/>
          </a:xfrm>
          <a:prstGeom prst="rect">
            <a:avLst/>
          </a:prstGeom>
          <a:noFill/>
          <a:ln>
            <a:noFill/>
          </a:ln>
        </p:spPr>
        <p:txBody>
          <a:bodyPr anchorCtr="0" anchor="t" bIns="45700" lIns="45700" spcFirstLastPara="1" rIns="45700" wrap="square" tIns="46800">
            <a:spAutoFit/>
          </a:bodyPr>
          <a:lstStyle/>
          <a:p>
            <a:pPr indent="-304800" lvl="0" marL="457200" marR="266700" rtl="0" algn="l">
              <a:spcBef>
                <a:spcPts val="0"/>
              </a:spcBef>
              <a:spcAft>
                <a:spcPts val="0"/>
              </a:spcAft>
              <a:buClr>
                <a:srgbClr val="FFFFFF"/>
              </a:buClr>
              <a:buSzPts val="1200"/>
              <a:buFont typeface="Palanquin"/>
              <a:buChar char="➔"/>
            </a:pPr>
            <a:r>
              <a:rPr lang="fr" sz="1200">
                <a:solidFill>
                  <a:srgbClr val="FFFFFF"/>
                </a:solidFill>
                <a:latin typeface="Palanquin"/>
                <a:ea typeface="Palanquin"/>
                <a:cs typeface="Palanquin"/>
                <a:sym typeface="Palanquin"/>
              </a:rPr>
              <a:t>Se représenter la matérialité du numérique et identifier les différentes </a:t>
            </a:r>
            <a:r>
              <a:rPr lang="fr" sz="1200">
                <a:solidFill>
                  <a:srgbClr val="FFFFFF"/>
                </a:solidFill>
                <a:latin typeface="Palanquin"/>
                <a:ea typeface="Palanquin"/>
                <a:cs typeface="Palanquin"/>
                <a:sym typeface="Palanquin"/>
                <a:extLst>
                  <a:ext uri="http://customooxmlschemas.google.com/">
                    <go:slidesCustomData xmlns:go="http://customooxmlschemas.google.com/" textRoundtripDataId="0"/>
                  </a:ext>
                </a:extLst>
              </a:rPr>
              <a:t>machines </a:t>
            </a:r>
            <a:r>
              <a:rPr lang="fr" sz="1200">
                <a:solidFill>
                  <a:srgbClr val="FFFFFF"/>
                </a:solidFill>
                <a:latin typeface="Palanquin"/>
                <a:ea typeface="Palanquin"/>
                <a:cs typeface="Palanquin"/>
                <a:sym typeface="Palanquin"/>
              </a:rPr>
              <a:t>du numérique</a:t>
            </a:r>
            <a:endParaRPr sz="1200">
              <a:solidFill>
                <a:srgbClr val="FFFFFF"/>
              </a:solidFill>
              <a:latin typeface="Palanquin"/>
              <a:ea typeface="Palanquin"/>
              <a:cs typeface="Palanquin"/>
              <a:sym typeface="Palanquin"/>
            </a:endParaRPr>
          </a:p>
          <a:p>
            <a:pPr indent="0" lvl="0" marL="457200" marR="266700" rtl="0" algn="l">
              <a:spcBef>
                <a:spcPts val="0"/>
              </a:spcBef>
              <a:spcAft>
                <a:spcPts val="0"/>
              </a:spcAft>
              <a:buNone/>
            </a:pPr>
            <a:r>
              <a:t/>
            </a:r>
            <a:endParaRPr sz="1200">
              <a:solidFill>
                <a:srgbClr val="FFFFFF"/>
              </a:solidFill>
              <a:latin typeface="Palanquin"/>
              <a:ea typeface="Palanquin"/>
              <a:cs typeface="Palanquin"/>
              <a:sym typeface="Palanquin"/>
            </a:endParaRPr>
          </a:p>
          <a:p>
            <a:pPr indent="-304800" lvl="0" marL="457200" marR="266700" rtl="0" algn="l">
              <a:spcBef>
                <a:spcPts val="0"/>
              </a:spcBef>
              <a:spcAft>
                <a:spcPts val="0"/>
              </a:spcAft>
              <a:buClr>
                <a:srgbClr val="FFFFFF"/>
              </a:buClr>
              <a:buSzPts val="1200"/>
              <a:buFont typeface="Palanquin"/>
              <a:buChar char="➔"/>
            </a:pPr>
            <a:r>
              <a:rPr lang="fr" sz="1200">
                <a:solidFill>
                  <a:srgbClr val="FFFFFF"/>
                </a:solidFill>
                <a:latin typeface="Palanquin"/>
                <a:ea typeface="Palanquin"/>
                <a:cs typeface="Palanquin"/>
                <a:sym typeface="Palanquin"/>
              </a:rPr>
              <a:t>Allonger la durée de vie de ses appareils numériques</a:t>
            </a:r>
            <a:endParaRPr sz="1200">
              <a:solidFill>
                <a:srgbClr val="FFFFFF"/>
              </a:solidFill>
              <a:latin typeface="Palanquin"/>
              <a:ea typeface="Palanquin"/>
              <a:cs typeface="Palanquin"/>
              <a:sym typeface="Palanquin"/>
            </a:endParaRPr>
          </a:p>
          <a:p>
            <a:pPr indent="0" lvl="0" marL="0" marR="266700" rtl="0" algn="l">
              <a:spcBef>
                <a:spcPts val="0"/>
              </a:spcBef>
              <a:spcAft>
                <a:spcPts val="0"/>
              </a:spcAft>
              <a:buNone/>
            </a:pPr>
            <a:r>
              <a:t/>
            </a:r>
            <a:endParaRPr sz="1200">
              <a:solidFill>
                <a:srgbClr val="FFFFFF"/>
              </a:solidFill>
              <a:latin typeface="Palanquin"/>
              <a:ea typeface="Palanquin"/>
              <a:cs typeface="Palanquin"/>
              <a:sym typeface="Palanquin"/>
            </a:endParaRPr>
          </a:p>
          <a:p>
            <a:pPr indent="-304800" lvl="0" marL="457200" marR="266700" rtl="0" algn="l">
              <a:spcBef>
                <a:spcPts val="0"/>
              </a:spcBef>
              <a:spcAft>
                <a:spcPts val="0"/>
              </a:spcAft>
              <a:buClr>
                <a:srgbClr val="FFFFFF"/>
              </a:buClr>
              <a:buSzPts val="1200"/>
              <a:buFont typeface="Palanquin"/>
              <a:buChar char="➔"/>
            </a:pPr>
            <a:r>
              <a:rPr lang="fr" sz="1200">
                <a:solidFill>
                  <a:srgbClr val="FFFFFF"/>
                </a:solidFill>
                <a:latin typeface="Palanquin"/>
                <a:ea typeface="Palanquin"/>
                <a:cs typeface="Palanquin"/>
                <a:sym typeface="Palanquin"/>
              </a:rPr>
              <a:t>Avoir des usages numériques plus responsables</a:t>
            </a:r>
            <a:endParaRPr sz="1200">
              <a:solidFill>
                <a:srgbClr val="FFFFFF"/>
              </a:solidFill>
              <a:latin typeface="Palanquin"/>
              <a:ea typeface="Palanquin"/>
              <a:cs typeface="Palanquin"/>
              <a:sym typeface="Palanquin"/>
            </a:endParaRPr>
          </a:p>
          <a:p>
            <a:pPr indent="0" lvl="0" marL="0" marR="266700" rtl="0" algn="l">
              <a:spcBef>
                <a:spcPts val="0"/>
              </a:spcBef>
              <a:spcAft>
                <a:spcPts val="0"/>
              </a:spcAft>
              <a:buNone/>
            </a:pPr>
            <a:r>
              <a:t/>
            </a:r>
            <a:endParaRPr sz="1200">
              <a:solidFill>
                <a:srgbClr val="FFFFFF"/>
              </a:solidFill>
              <a:latin typeface="Palanquin"/>
              <a:ea typeface="Palanquin"/>
              <a:cs typeface="Palanquin"/>
              <a:sym typeface="Palanqu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ea231d5c6b_2_114"/>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Déplier Internet</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Se représenter la matérialité du numérique et identifier les différentes machines du numérique</a:t>
            </a:r>
            <a:endParaRPr b="1" sz="1800">
              <a:solidFill>
                <a:schemeClr val="lt1"/>
              </a:solidFill>
              <a:highlight>
                <a:srgbClr val="003081"/>
              </a:highlight>
              <a:latin typeface="Palanquin"/>
              <a:ea typeface="Palanquin"/>
              <a:cs typeface="Palanquin"/>
              <a:sym typeface="Palanquin"/>
            </a:endParaRPr>
          </a:p>
        </p:txBody>
      </p:sp>
      <p:sp>
        <p:nvSpPr>
          <p:cNvPr id="287" name="Google Shape;287;g2ea231d5c6b_2_114"/>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individuel</a:t>
            </a:r>
            <a:endParaRPr b="1" sz="1000">
              <a:solidFill>
                <a:schemeClr val="lt1"/>
              </a:solidFill>
              <a:latin typeface="Palanquin"/>
              <a:ea typeface="Palanquin"/>
              <a:cs typeface="Palanquin"/>
              <a:sym typeface="Palanquin"/>
            </a:endParaRPr>
          </a:p>
        </p:txBody>
      </p:sp>
      <p:cxnSp>
        <p:nvCxnSpPr>
          <p:cNvPr id="288" name="Google Shape;288;g2ea231d5c6b_2_114"/>
          <p:cNvCxnSpPr/>
          <p:nvPr/>
        </p:nvCxnSpPr>
        <p:spPr>
          <a:xfrm>
            <a:off x="643925" y="1459975"/>
            <a:ext cx="7946700" cy="0"/>
          </a:xfrm>
          <a:prstGeom prst="straightConnector1">
            <a:avLst/>
          </a:prstGeom>
          <a:noFill/>
          <a:ln cap="flat" cmpd="sng" w="9525">
            <a:solidFill>
              <a:srgbClr val="003081"/>
            </a:solidFill>
            <a:prstDash val="dot"/>
            <a:round/>
            <a:headEnd len="med" w="med" type="none"/>
            <a:tailEnd len="med" w="med" type="none"/>
          </a:ln>
        </p:spPr>
      </p:cxnSp>
      <p:graphicFrame>
        <p:nvGraphicFramePr>
          <p:cNvPr id="289" name="Google Shape;289;g2ea231d5c6b_2_114"/>
          <p:cNvGraphicFramePr/>
          <p:nvPr/>
        </p:nvGraphicFramePr>
        <p:xfrm>
          <a:off x="657875" y="2150700"/>
          <a:ext cx="3000000" cy="3000000"/>
        </p:xfrm>
        <a:graphic>
          <a:graphicData uri="http://schemas.openxmlformats.org/drawingml/2006/table">
            <a:tbl>
              <a:tblPr>
                <a:noFill/>
                <a:tableStyleId>{3FA62632-10A8-4C35-A2C1-9BFF3825BF10}</a:tableStyleId>
              </a:tblPr>
              <a:tblGrid>
                <a:gridCol w="6228450"/>
                <a:gridCol w="1718250"/>
              </a:tblGrid>
              <a:tr h="561975">
                <a:tc>
                  <a:txBody>
                    <a:bodyPr/>
                    <a:lstStyle/>
                    <a:p>
                      <a:pPr indent="0" lvl="0" marL="0" rtl="0" algn="just">
                        <a:spcBef>
                          <a:spcPts val="0"/>
                        </a:spcBef>
                        <a:spcAft>
                          <a:spcPts val="0"/>
                        </a:spcAft>
                        <a:buNone/>
                      </a:pPr>
                      <a:r>
                        <a:rPr lang="fr" sz="1000">
                          <a:solidFill>
                            <a:srgbClr val="003081"/>
                          </a:solidFill>
                          <a:latin typeface="Palanquin"/>
                          <a:ea typeface="Palanquin"/>
                          <a:cs typeface="Palanquin"/>
                          <a:sym typeface="Palanquin"/>
                        </a:rPr>
                        <a:t>Le médiateur propose à l’usager de faire le point sur ses connaissances concernant le réseau Internet. Pour ce faire, il utilise le dépliant.</a:t>
                      </a:r>
                      <a:br>
                        <a:rPr lang="fr" sz="1000">
                          <a:solidFill>
                            <a:srgbClr val="003081"/>
                          </a:solidFill>
                          <a:latin typeface="Palanquin"/>
                          <a:ea typeface="Palanquin"/>
                          <a:cs typeface="Palanquin"/>
                          <a:sym typeface="Palanquin"/>
                        </a:rPr>
                      </a:br>
                      <a:br>
                        <a:rPr lang="fr" sz="1000">
                          <a:solidFill>
                            <a:srgbClr val="003081"/>
                          </a:solidFill>
                          <a:latin typeface="Palanquin"/>
                          <a:ea typeface="Palanquin"/>
                          <a:cs typeface="Palanquin"/>
                          <a:sym typeface="Palanquin"/>
                        </a:rPr>
                      </a:br>
                      <a:r>
                        <a:rPr lang="fr" sz="1000">
                          <a:solidFill>
                            <a:srgbClr val="003081"/>
                          </a:solidFill>
                          <a:latin typeface="Palanquin"/>
                          <a:ea typeface="Palanquin"/>
                          <a:cs typeface="Palanquin"/>
                          <a:sym typeface="Palanquin"/>
                        </a:rPr>
                        <a:t>Il demande : </a:t>
                      </a:r>
                      <a:r>
                        <a:rPr i="1" lang="fr" sz="1000">
                          <a:solidFill>
                            <a:srgbClr val="003081"/>
                          </a:solidFill>
                          <a:latin typeface="Palanquin"/>
                          <a:ea typeface="Palanquin"/>
                          <a:cs typeface="Palanquin"/>
                          <a:sym typeface="Palanquin"/>
                        </a:rPr>
                        <a:t>“À votre avis, par quel chemin/machines va passer l’email de Lisa pour arriver sur le smartphone d’Angela ?”. </a:t>
                      </a:r>
                      <a:r>
                        <a:rPr lang="fr" sz="1000">
                          <a:solidFill>
                            <a:srgbClr val="003081"/>
                          </a:solidFill>
                          <a:latin typeface="Palanquin"/>
                          <a:ea typeface="Palanquin"/>
                          <a:cs typeface="Palanquin"/>
                          <a:sym typeface="Palanquin"/>
                        </a:rPr>
                        <a:t>Après une courte discussion, il ouvre le dépliant et le schéma des machines d’Internet apparaît. L’animateur présente le rôle de chaque machine. Il revient sur la définition d’Internet et insiste sur le fait qu’Internet n’a pas de centre névralgique, ce ne sont que des connexions de machines : des machines de stockage (datacenters), des machines qui dirigent les données (routeurs), des machines qui permettent de se connecter aux réseaux (box internet ou les antennes). Il peut expliquer la différence entre le wifi et la 4G/5G. </a:t>
                      </a:r>
                      <a:endParaRPr sz="1000">
                        <a:solidFill>
                          <a:srgbClr val="003081"/>
                        </a:solidFill>
                        <a:latin typeface="Palanquin"/>
                        <a:ea typeface="Palanquin"/>
                        <a:cs typeface="Palanquin"/>
                        <a:sym typeface="Palanquin"/>
                      </a:endParaRPr>
                    </a:p>
                    <a:p>
                      <a:pPr indent="0" lvl="0" marL="0" rtl="0" algn="just">
                        <a:spcBef>
                          <a:spcPts val="0"/>
                        </a:spcBef>
                        <a:spcAft>
                          <a:spcPts val="0"/>
                        </a:spcAft>
                        <a:buNone/>
                      </a:pPr>
                      <a:r>
                        <a:t/>
                      </a:r>
                      <a:endParaRPr sz="1000">
                        <a:solidFill>
                          <a:srgbClr val="003081"/>
                        </a:solidFill>
                        <a:latin typeface="Palanquin"/>
                        <a:ea typeface="Palanquin"/>
                        <a:cs typeface="Palanquin"/>
                        <a:sym typeface="Palanquin"/>
                      </a:endParaRPr>
                    </a:p>
                    <a:p>
                      <a:pPr indent="0" lvl="0" marL="0" rtl="0" algn="just">
                        <a:spcBef>
                          <a:spcPts val="0"/>
                        </a:spcBef>
                        <a:spcAft>
                          <a:spcPts val="0"/>
                        </a:spcAft>
                        <a:buClr>
                          <a:schemeClr val="dk1"/>
                        </a:buClr>
                        <a:buSzPts val="1100"/>
                        <a:buFont typeface="Arial"/>
                        <a:buNone/>
                      </a:pPr>
                      <a:r>
                        <a:rPr lang="fr" sz="1000">
                          <a:solidFill>
                            <a:srgbClr val="003081"/>
                          </a:solidFill>
                          <a:latin typeface="Palanquin"/>
                          <a:ea typeface="Palanquin"/>
                          <a:cs typeface="Palanquin"/>
                          <a:sym typeface="Palanquin"/>
                        </a:rPr>
                        <a:t>Ensuite le médiateur peut insister sur le fait que ces machines sont reliées par des câbles dans le sol (terrestre et sous la mer). Il revient sur le chiffre important de “15 000 km” qui est la distance moyenne parcourue par une donnée numérique.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La fiche “Déplier Internet”</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290" name="Google Shape;290;g2ea231d5c6b_2_114"/>
          <p:cNvSpPr txBox="1"/>
          <p:nvPr/>
        </p:nvSpPr>
        <p:spPr>
          <a:xfrm>
            <a:off x="539975" y="16173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e9b72a4a42_0_2"/>
          <p:cNvSpPr txBox="1"/>
          <p:nvPr/>
        </p:nvSpPr>
        <p:spPr>
          <a:xfrm>
            <a:off x="539975" y="474300"/>
            <a:ext cx="79890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(suite)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sp>
        <p:nvSpPr>
          <p:cNvPr id="296" name="Google Shape;296;g2e9b72a4a42_0_2"/>
          <p:cNvSpPr txBox="1"/>
          <p:nvPr/>
        </p:nvSpPr>
        <p:spPr>
          <a:xfrm>
            <a:off x="3558725"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verso sur bord court</a:t>
            </a:r>
            <a:r>
              <a:rPr lang="fr" sz="1000">
                <a:solidFill>
                  <a:srgbClr val="FD2F27"/>
                </a:solidFill>
                <a:latin typeface="Palanquin"/>
                <a:ea typeface="Palanquin"/>
                <a:cs typeface="Palanquin"/>
                <a:sym typeface="Palanquin"/>
              </a:rPr>
              <a:t> la fiche </a:t>
            </a:r>
            <a:br>
              <a:rPr lang="fr" sz="1000">
                <a:solidFill>
                  <a:srgbClr val="FD2F27"/>
                </a:solidFill>
                <a:latin typeface="Palanquin"/>
                <a:ea typeface="Palanquin"/>
                <a:cs typeface="Palanquin"/>
                <a:sym typeface="Palanquin"/>
              </a:rPr>
            </a:b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la partie supérieure droite</a:t>
            </a:r>
            <a:br>
              <a:rPr lang="fr" sz="1000">
                <a:solidFill>
                  <a:srgbClr val="FD2F27"/>
                </a:solidFill>
                <a:latin typeface="Palanquin"/>
                <a:ea typeface="Palanquin"/>
                <a:cs typeface="Palanquin"/>
                <a:sym typeface="Palanquin"/>
              </a:rPr>
            </a:b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Plier la fiche au centre</a:t>
            </a:r>
            <a:endParaRPr sz="1000">
              <a:solidFill>
                <a:srgbClr val="FD2F27"/>
              </a:solidFill>
              <a:latin typeface="Palanquin"/>
              <a:ea typeface="Palanquin"/>
              <a:cs typeface="Palanquin"/>
              <a:sym typeface="Palanquin"/>
            </a:endParaRPr>
          </a:p>
        </p:txBody>
      </p:sp>
      <p:pic>
        <p:nvPicPr>
          <p:cNvPr id="297" name="Google Shape;297;g2e9b72a4a42_0_2"/>
          <p:cNvPicPr preferRelativeResize="0"/>
          <p:nvPr/>
        </p:nvPicPr>
        <p:blipFill rotWithShape="1">
          <a:blip r:embed="rId3">
            <a:alphaModFix/>
          </a:blip>
          <a:srcRect b="52331" l="0" r="0" t="0"/>
          <a:stretch/>
        </p:blipFill>
        <p:spPr>
          <a:xfrm>
            <a:off x="636200" y="860100"/>
            <a:ext cx="2619215" cy="1835531"/>
          </a:xfrm>
          <a:prstGeom prst="rect">
            <a:avLst/>
          </a:prstGeom>
          <a:noFill/>
          <a:ln>
            <a:noFill/>
          </a:ln>
          <a:effectLst>
            <a:outerShdw blurRad="57150" rotWithShape="0" algn="bl" dir="5400000" dist="19050">
              <a:srgbClr val="000000">
                <a:alpha val="50000"/>
              </a:srgbClr>
            </a:outerShdw>
          </a:effectLst>
        </p:spPr>
      </p:pic>
      <p:pic>
        <p:nvPicPr>
          <p:cNvPr id="298" name="Google Shape;298;g2e9b72a4a42_0_2"/>
          <p:cNvPicPr preferRelativeResize="0"/>
          <p:nvPr/>
        </p:nvPicPr>
        <p:blipFill rotWithShape="1">
          <a:blip r:embed="rId3">
            <a:alphaModFix/>
          </a:blip>
          <a:srcRect b="691" l="0" r="0" t="51639"/>
          <a:stretch/>
        </p:blipFill>
        <p:spPr>
          <a:xfrm>
            <a:off x="636200" y="2833669"/>
            <a:ext cx="2619215" cy="1835531"/>
          </a:xfrm>
          <a:prstGeom prst="rect">
            <a:avLst/>
          </a:prstGeom>
          <a:noFill/>
          <a:ln>
            <a:noFill/>
          </a:ln>
          <a:effectLst>
            <a:outerShdw blurRad="57150" rotWithShape="0" algn="bl" dir="5400000" dist="19050">
              <a:srgbClr val="000000">
                <a:alpha val="50000"/>
              </a:srgbClr>
            </a:outerShdw>
          </a:effectLst>
        </p:spPr>
      </p:pic>
      <p:cxnSp>
        <p:nvCxnSpPr>
          <p:cNvPr id="299" name="Google Shape;299;g2e9b72a4a42_0_2"/>
          <p:cNvCxnSpPr/>
          <p:nvPr/>
        </p:nvCxnSpPr>
        <p:spPr>
          <a:xfrm flipH="1">
            <a:off x="1945725" y="788425"/>
            <a:ext cx="300" cy="881400"/>
          </a:xfrm>
          <a:prstGeom prst="straightConnector1">
            <a:avLst/>
          </a:prstGeom>
          <a:noFill/>
          <a:ln cap="flat" cmpd="sng" w="9525">
            <a:solidFill>
              <a:srgbClr val="FD2F27"/>
            </a:solidFill>
            <a:prstDash val="dash"/>
            <a:round/>
            <a:headEnd len="med" w="med" type="none"/>
            <a:tailEnd len="med" w="med" type="none"/>
          </a:ln>
        </p:spPr>
      </p:cxnSp>
      <p:sp>
        <p:nvSpPr>
          <p:cNvPr id="300" name="Google Shape;300;g2e9b72a4a42_0_2"/>
          <p:cNvSpPr/>
          <p:nvPr/>
        </p:nvSpPr>
        <p:spPr>
          <a:xfrm rot="-2266802">
            <a:off x="1666447" y="1486861"/>
            <a:ext cx="1873556" cy="1894684"/>
          </a:xfrm>
          <a:prstGeom prst="arc">
            <a:avLst>
              <a:gd fmla="val 15644223" name="adj1"/>
              <a:gd fmla="val 204885" name="adj2"/>
            </a:avLst>
          </a:prstGeom>
          <a:noFill/>
          <a:ln cap="flat" cmpd="sng" w="9525">
            <a:solidFill>
              <a:srgbClr val="FD2F2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1" name="Google Shape;301;g2e9b72a4a42_0_2"/>
          <p:cNvCxnSpPr/>
          <p:nvPr/>
        </p:nvCxnSpPr>
        <p:spPr>
          <a:xfrm flipH="1">
            <a:off x="1945950" y="808375"/>
            <a:ext cx="266100" cy="391500"/>
          </a:xfrm>
          <a:prstGeom prst="straightConnector1">
            <a:avLst/>
          </a:prstGeom>
          <a:noFill/>
          <a:ln cap="flat" cmpd="sng" w="9525">
            <a:solidFill>
              <a:srgbClr val="FD2F27"/>
            </a:solidFill>
            <a:prstDash val="dash"/>
            <a:round/>
            <a:headEnd len="med" w="med" type="none"/>
            <a:tailEnd len="med" w="med" type="none"/>
          </a:ln>
        </p:spPr>
      </p:cxnSp>
      <p:cxnSp>
        <p:nvCxnSpPr>
          <p:cNvPr id="302" name="Google Shape;302;g2e9b72a4a42_0_2"/>
          <p:cNvCxnSpPr/>
          <p:nvPr/>
        </p:nvCxnSpPr>
        <p:spPr>
          <a:xfrm flipH="1">
            <a:off x="1945825" y="802100"/>
            <a:ext cx="460500" cy="622800"/>
          </a:xfrm>
          <a:prstGeom prst="straightConnector1">
            <a:avLst/>
          </a:prstGeom>
          <a:noFill/>
          <a:ln cap="flat" cmpd="sng" w="9525">
            <a:solidFill>
              <a:srgbClr val="FD2F27"/>
            </a:solidFill>
            <a:prstDash val="dash"/>
            <a:round/>
            <a:headEnd len="med" w="med" type="none"/>
            <a:tailEnd len="med" w="med" type="none"/>
          </a:ln>
        </p:spPr>
      </p:cxnSp>
      <p:cxnSp>
        <p:nvCxnSpPr>
          <p:cNvPr id="303" name="Google Shape;303;g2e9b72a4a42_0_2"/>
          <p:cNvCxnSpPr/>
          <p:nvPr/>
        </p:nvCxnSpPr>
        <p:spPr>
          <a:xfrm flipH="1">
            <a:off x="1945900" y="802100"/>
            <a:ext cx="667200" cy="867600"/>
          </a:xfrm>
          <a:prstGeom prst="straightConnector1">
            <a:avLst/>
          </a:prstGeom>
          <a:noFill/>
          <a:ln cap="flat" cmpd="sng" w="9525">
            <a:solidFill>
              <a:srgbClr val="FD2F27"/>
            </a:solidFill>
            <a:prstDash val="dash"/>
            <a:round/>
            <a:headEnd len="med" w="med" type="none"/>
            <a:tailEnd len="med" w="med" type="none"/>
          </a:ln>
        </p:spPr>
      </p:cxnSp>
      <p:cxnSp>
        <p:nvCxnSpPr>
          <p:cNvPr id="304" name="Google Shape;304;g2e9b72a4a42_0_2"/>
          <p:cNvCxnSpPr/>
          <p:nvPr/>
        </p:nvCxnSpPr>
        <p:spPr>
          <a:xfrm flipH="1">
            <a:off x="2269675" y="820900"/>
            <a:ext cx="556500" cy="726300"/>
          </a:xfrm>
          <a:prstGeom prst="straightConnector1">
            <a:avLst/>
          </a:prstGeom>
          <a:noFill/>
          <a:ln cap="flat" cmpd="sng" w="9525">
            <a:solidFill>
              <a:srgbClr val="FD2F27"/>
            </a:solidFill>
            <a:prstDash val="dash"/>
            <a:round/>
            <a:headEnd len="med" w="med" type="none"/>
            <a:tailEnd len="med" w="med" type="none"/>
          </a:ln>
        </p:spPr>
      </p:cxnSp>
      <p:cxnSp>
        <p:nvCxnSpPr>
          <p:cNvPr id="305" name="Google Shape;305;g2e9b72a4a42_0_2"/>
          <p:cNvCxnSpPr/>
          <p:nvPr/>
        </p:nvCxnSpPr>
        <p:spPr>
          <a:xfrm flipH="1">
            <a:off x="2539150" y="833450"/>
            <a:ext cx="493800" cy="643200"/>
          </a:xfrm>
          <a:prstGeom prst="straightConnector1">
            <a:avLst/>
          </a:prstGeom>
          <a:noFill/>
          <a:ln cap="flat" cmpd="sng" w="9525">
            <a:solidFill>
              <a:srgbClr val="FD2F27"/>
            </a:solidFill>
            <a:prstDash val="dash"/>
            <a:round/>
            <a:headEnd len="med" w="med" type="none"/>
            <a:tailEnd len="med" w="med" type="none"/>
          </a:ln>
        </p:spPr>
      </p:cxnSp>
      <p:cxnSp>
        <p:nvCxnSpPr>
          <p:cNvPr id="306" name="Google Shape;306;g2e9b72a4a42_0_2"/>
          <p:cNvCxnSpPr/>
          <p:nvPr/>
        </p:nvCxnSpPr>
        <p:spPr>
          <a:xfrm flipH="1">
            <a:off x="2735625" y="833450"/>
            <a:ext cx="493800" cy="643200"/>
          </a:xfrm>
          <a:prstGeom prst="straightConnector1">
            <a:avLst/>
          </a:prstGeom>
          <a:noFill/>
          <a:ln cap="flat" cmpd="sng" w="9525">
            <a:solidFill>
              <a:srgbClr val="FD2F27"/>
            </a:solidFill>
            <a:prstDash val="dash"/>
            <a:round/>
            <a:headEnd len="med" w="med" type="none"/>
            <a:tailEnd len="med" w="med" type="none"/>
          </a:ln>
        </p:spPr>
      </p:cxnSp>
      <p:cxnSp>
        <p:nvCxnSpPr>
          <p:cNvPr id="307" name="Google Shape;307;g2e9b72a4a42_0_2"/>
          <p:cNvCxnSpPr/>
          <p:nvPr/>
        </p:nvCxnSpPr>
        <p:spPr>
          <a:xfrm flipH="1">
            <a:off x="2945250" y="862450"/>
            <a:ext cx="494100" cy="666600"/>
          </a:xfrm>
          <a:prstGeom prst="straightConnector1">
            <a:avLst/>
          </a:prstGeom>
          <a:noFill/>
          <a:ln cap="flat" cmpd="sng" w="9525">
            <a:solidFill>
              <a:srgbClr val="FD2F27"/>
            </a:solidFill>
            <a:prstDash val="dash"/>
            <a:round/>
            <a:headEnd len="med" w="med" type="none"/>
            <a:tailEnd len="med" w="med" type="none"/>
          </a:ln>
        </p:spPr>
      </p:cxnSp>
      <p:cxnSp>
        <p:nvCxnSpPr>
          <p:cNvPr id="308" name="Google Shape;308;g2e9b72a4a42_0_2"/>
          <p:cNvCxnSpPr/>
          <p:nvPr/>
        </p:nvCxnSpPr>
        <p:spPr>
          <a:xfrm flipH="1">
            <a:off x="3114525" y="1190625"/>
            <a:ext cx="319500" cy="426300"/>
          </a:xfrm>
          <a:prstGeom prst="straightConnector1">
            <a:avLst/>
          </a:prstGeom>
          <a:noFill/>
          <a:ln cap="flat" cmpd="sng" w="9525">
            <a:solidFill>
              <a:srgbClr val="FD2F27"/>
            </a:solidFill>
            <a:prstDash val="dash"/>
            <a:round/>
            <a:headEnd len="med" w="med" type="none"/>
            <a:tailEnd len="med" w="med" type="none"/>
          </a:ln>
        </p:spPr>
      </p:cxnSp>
      <p:pic>
        <p:nvPicPr>
          <p:cNvPr id="309" name="Google Shape;309;g2e9b72a4a42_0_2"/>
          <p:cNvPicPr preferRelativeResize="0"/>
          <p:nvPr/>
        </p:nvPicPr>
        <p:blipFill>
          <a:blip r:embed="rId4">
            <a:alphaModFix/>
          </a:blip>
          <a:stretch>
            <a:fillRect/>
          </a:stretch>
        </p:blipFill>
        <p:spPr>
          <a:xfrm>
            <a:off x="5643575" y="788425"/>
            <a:ext cx="2754832" cy="38807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e9a2cc8200_1_151"/>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Les dessous d’internet</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Se représenter la matérialité du numérique et identifier les différentes machines du numérique</a:t>
            </a:r>
            <a:endParaRPr b="1" sz="1800">
              <a:solidFill>
                <a:schemeClr val="lt1"/>
              </a:solidFill>
              <a:highlight>
                <a:srgbClr val="003081"/>
              </a:highlight>
              <a:latin typeface="Palanquin"/>
              <a:ea typeface="Palanquin"/>
              <a:cs typeface="Palanquin"/>
              <a:sym typeface="Palanquin"/>
            </a:endParaRPr>
          </a:p>
        </p:txBody>
      </p:sp>
      <p:sp>
        <p:nvSpPr>
          <p:cNvPr id="315" name="Google Shape;315;g2e9a2cc8200_1_151"/>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collectif</a:t>
            </a:r>
            <a:endParaRPr b="1" sz="1000">
              <a:solidFill>
                <a:schemeClr val="lt1"/>
              </a:solidFill>
              <a:latin typeface="Palanquin"/>
              <a:ea typeface="Palanquin"/>
              <a:cs typeface="Palanquin"/>
              <a:sym typeface="Palanquin"/>
            </a:endParaRPr>
          </a:p>
        </p:txBody>
      </p:sp>
      <p:graphicFrame>
        <p:nvGraphicFramePr>
          <p:cNvPr id="316" name="Google Shape;316;g2e9a2cc8200_1_151"/>
          <p:cNvGraphicFramePr/>
          <p:nvPr/>
        </p:nvGraphicFramePr>
        <p:xfrm>
          <a:off x="657875" y="2150700"/>
          <a:ext cx="3000000" cy="3000000"/>
        </p:xfrm>
        <a:graphic>
          <a:graphicData uri="http://schemas.openxmlformats.org/drawingml/2006/table">
            <a:tbl>
              <a:tblPr>
                <a:noFill/>
                <a:tableStyleId>{3FA62632-10A8-4C35-A2C1-9BFF3825BF10}</a:tableStyleId>
              </a:tblPr>
              <a:tblGrid>
                <a:gridCol w="643075"/>
                <a:gridCol w="5724425"/>
                <a:gridCol w="1579200"/>
              </a:tblGrid>
              <a:tr h="561975">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1</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Le quiz questions/réponses</a:t>
                      </a:r>
                      <a:br>
                        <a:rPr b="1" lang="fr" sz="1000">
                          <a:solidFill>
                            <a:srgbClr val="003081"/>
                          </a:solidFill>
                          <a:latin typeface="Palanquin"/>
                          <a:ea typeface="Palanquin"/>
                          <a:cs typeface="Palanquin"/>
                          <a:sym typeface="Palanquin"/>
                        </a:rPr>
                      </a:br>
                      <a:r>
                        <a:rPr lang="fr" sz="1000">
                          <a:solidFill>
                            <a:srgbClr val="003081"/>
                          </a:solidFill>
                          <a:latin typeface="Palanquin"/>
                          <a:ea typeface="Palanquin"/>
                          <a:cs typeface="Palanquin"/>
                          <a:sym typeface="Palanquin"/>
                        </a:rPr>
                        <a:t>Au préalable, l’animateur aura disposé dans la pièce les fiches de réponses au sol (Vrai / faux / Réponse 1 / Réponse 2 / Réponse 3). Pour animer ce quiz, l’animateur propose au groupe de se lever et de répondre au quiz </a:t>
                      </a:r>
                      <a:r>
                        <a:rPr lang="fr" sz="1000">
                          <a:solidFill>
                            <a:srgbClr val="003081"/>
                          </a:solidFill>
                          <a:latin typeface="Palanquin"/>
                          <a:ea typeface="Palanquin"/>
                          <a:cs typeface="Palanquin"/>
                          <a:sym typeface="Palanquin"/>
                          <a:extLst>
                            <a:ext uri="http://customooxmlschemas.google.com/">
                              <go:slidesCustomData xmlns:go="http://customooxmlschemas.google.com/" textRoundtripDataId="1"/>
                            </a:ext>
                          </a:extLst>
                        </a:rPr>
                        <a:t>en se déplaçant dans la pièce</a:t>
                      </a:r>
                      <a:r>
                        <a:rPr lang="fr" sz="1000">
                          <a:solidFill>
                            <a:srgbClr val="003081"/>
                          </a:solidFill>
                          <a:latin typeface="Palanquin"/>
                          <a:ea typeface="Palanquin"/>
                          <a:cs typeface="Palanquin"/>
                          <a:sym typeface="Palanquin"/>
                        </a:rPr>
                        <a:t>. Pour chaque question, l’animateur explique la réponse à l’aide du verso de la fiche.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questions/réponses </a:t>
                      </a:r>
                      <a:br>
                        <a:rPr b="1" lang="fr" sz="800">
                          <a:solidFill>
                            <a:srgbClr val="003081"/>
                          </a:solidFill>
                          <a:latin typeface="Palanquin"/>
                          <a:ea typeface="Palanquin"/>
                          <a:cs typeface="Palanquin"/>
                          <a:sym typeface="Palanquin"/>
                        </a:rPr>
                      </a:br>
                      <a:endParaRPr b="1" sz="800">
                        <a:solidFill>
                          <a:srgbClr val="003081"/>
                        </a:solidFill>
                        <a:latin typeface="Palanquin"/>
                        <a:ea typeface="Palanquin"/>
                        <a:cs typeface="Palanquin"/>
                        <a:sym typeface="Palanquin"/>
                      </a:endParaRPr>
                    </a:p>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a:t>
                      </a:r>
                      <a:endParaRPr b="1" sz="800">
                        <a:solidFill>
                          <a:srgbClr val="003081"/>
                        </a:solidFill>
                        <a:latin typeface="Palanquin"/>
                        <a:ea typeface="Palanquin"/>
                        <a:cs typeface="Palanquin"/>
                        <a:sym typeface="Palanquin"/>
                      </a:endParaRPr>
                    </a:p>
                    <a:p>
                      <a:pPr indent="0" lvl="0" marL="457200" rtl="0" algn="l">
                        <a:spcBef>
                          <a:spcPts val="0"/>
                        </a:spcBef>
                        <a:spcAft>
                          <a:spcPts val="0"/>
                        </a:spcAft>
                        <a:buNone/>
                      </a:pPr>
                      <a:r>
                        <a:rPr b="1" lang="fr" sz="800">
                          <a:solidFill>
                            <a:srgbClr val="003081"/>
                          </a:solidFill>
                          <a:latin typeface="Palanquin"/>
                          <a:ea typeface="Palanquin"/>
                          <a:cs typeface="Palanquin"/>
                          <a:sym typeface="Palanquin"/>
                        </a:rPr>
                        <a:t>de placement</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707000">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2</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S</a:t>
                      </a:r>
                      <a:r>
                        <a:rPr b="1" lang="fr" sz="1000">
                          <a:solidFill>
                            <a:srgbClr val="003081"/>
                          </a:solidFill>
                          <a:latin typeface="Palanquin"/>
                          <a:ea typeface="Palanquin"/>
                          <a:cs typeface="Palanquin"/>
                          <a:sym typeface="Palanquin"/>
                          <a:extLst>
                            <a:ext uri="http://customooxmlschemas.google.com/">
                              <go:slidesCustomData xmlns:go="http://customooxmlschemas.google.com/" textRoundtripDataId="2"/>
                            </a:ext>
                          </a:extLst>
                        </a:rPr>
                        <a:t>e transformer en machine d’Internet</a:t>
                      </a:r>
                      <a:endParaRPr b="1" sz="1000">
                        <a:solidFill>
                          <a:srgbClr val="003081"/>
                        </a:solidFill>
                        <a:latin typeface="Palanquin"/>
                        <a:ea typeface="Palanquin"/>
                        <a:cs typeface="Palanquin"/>
                        <a:sym typeface="Palanquin"/>
                      </a:endParaRPr>
                    </a:p>
                    <a:p>
                      <a:pPr indent="0" lvl="0" marL="0" rtl="0" algn="l">
                        <a:spcBef>
                          <a:spcPts val="0"/>
                        </a:spcBef>
                        <a:spcAft>
                          <a:spcPts val="0"/>
                        </a:spcAft>
                        <a:buNone/>
                      </a:pPr>
                      <a:r>
                        <a:rPr lang="fr" sz="1000">
                          <a:solidFill>
                            <a:srgbClr val="003081"/>
                          </a:solidFill>
                          <a:latin typeface="Palanquin"/>
                          <a:ea typeface="Palanquin"/>
                          <a:cs typeface="Palanquin"/>
                          <a:sym typeface="Palanquin"/>
                        </a:rPr>
                        <a:t>L’animateur distribue les fiches machines aux participants et explique à quoi elles servent dans le fonctionnement d’Internet. Les participants reconstituent le réseau et sont reliés par des ficelles symbolisant les câbles d’Internet (Internaute &gt; box ou antenne &gt; routeur &gt; datacenter &gt; routeur &gt; box ou antenne &gt; Internaute). Les internautes s’échangent des données avec les cartes “messages” ou consultent des contenus situés dans un datacenter, une “vidéo” ou de la “musique”. </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a:t>
                      </a:r>
                      <a:br>
                        <a:rPr b="1" lang="fr" sz="800">
                          <a:solidFill>
                            <a:srgbClr val="003081"/>
                          </a:solidFill>
                          <a:latin typeface="Palanquin"/>
                          <a:ea typeface="Palanquin"/>
                          <a:cs typeface="Palanquin"/>
                          <a:sym typeface="Palanquin"/>
                        </a:rPr>
                      </a:br>
                      <a:r>
                        <a:rPr b="1" lang="fr" sz="800">
                          <a:solidFill>
                            <a:srgbClr val="003081"/>
                          </a:solidFill>
                          <a:latin typeface="Palanquin"/>
                          <a:ea typeface="Palanquin"/>
                          <a:cs typeface="Palanquin"/>
                          <a:sym typeface="Palanquin"/>
                        </a:rPr>
                        <a:t>machines (blanc)</a:t>
                      </a:r>
                      <a:br>
                        <a:rPr b="1" lang="fr" sz="800">
                          <a:solidFill>
                            <a:srgbClr val="003081"/>
                          </a:solidFill>
                          <a:latin typeface="Palanquin"/>
                          <a:ea typeface="Palanquin"/>
                          <a:cs typeface="Palanquin"/>
                          <a:sym typeface="Palanquin"/>
                        </a:rPr>
                      </a:br>
                      <a:endParaRPr b="1" sz="800">
                        <a:solidFill>
                          <a:srgbClr val="003081"/>
                        </a:solidFill>
                        <a:latin typeface="Palanquin"/>
                        <a:ea typeface="Palanquin"/>
                        <a:cs typeface="Palanquin"/>
                        <a:sym typeface="Palanquin"/>
                      </a:endParaRPr>
                    </a:p>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données (noires)</a:t>
                      </a:r>
                      <a:br>
                        <a:rPr b="1" lang="fr" sz="800">
                          <a:solidFill>
                            <a:srgbClr val="003081"/>
                          </a:solidFill>
                          <a:latin typeface="Palanquin"/>
                          <a:ea typeface="Palanquin"/>
                          <a:cs typeface="Palanquin"/>
                          <a:sym typeface="Palanquin"/>
                        </a:rPr>
                      </a:br>
                      <a:endParaRPr b="1" sz="800">
                        <a:solidFill>
                          <a:srgbClr val="003081"/>
                        </a:solidFill>
                        <a:latin typeface="Palanquin"/>
                        <a:ea typeface="Palanquin"/>
                        <a:cs typeface="Palanquin"/>
                        <a:sym typeface="Palanquin"/>
                      </a:endParaRPr>
                    </a:p>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Une pelote de laine</a:t>
                      </a:r>
                      <a:endParaRPr b="1" sz="800">
                        <a:solidFill>
                          <a:srgbClr val="003081"/>
                        </a:solidFill>
                        <a:latin typeface="Palanquin"/>
                        <a:ea typeface="Palanquin"/>
                        <a:cs typeface="Palanquin"/>
                        <a:sym typeface="Palanquin"/>
                      </a:endParaRPr>
                    </a:p>
                    <a:p>
                      <a:pPr indent="0" lvl="0" marL="0" rtl="0" algn="l">
                        <a:spcBef>
                          <a:spcPts val="0"/>
                        </a:spcBef>
                        <a:spcAft>
                          <a:spcPts val="0"/>
                        </a:spcAft>
                        <a:buNone/>
                      </a:pPr>
                      <a:r>
                        <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317" name="Google Shape;317;g2e9a2cc8200_1_151"/>
          <p:cNvSpPr txBox="1"/>
          <p:nvPr/>
        </p:nvSpPr>
        <p:spPr>
          <a:xfrm>
            <a:off x="539975" y="16173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cxnSp>
        <p:nvCxnSpPr>
          <p:cNvPr id="318" name="Google Shape;318;g2e9a2cc8200_1_151"/>
          <p:cNvCxnSpPr/>
          <p:nvPr/>
        </p:nvCxnSpPr>
        <p:spPr>
          <a:xfrm>
            <a:off x="643925" y="1459975"/>
            <a:ext cx="7946700" cy="0"/>
          </a:xfrm>
          <a:prstGeom prst="straightConnector1">
            <a:avLst/>
          </a:prstGeom>
          <a:noFill/>
          <a:ln cap="flat" cmpd="sng" w="9525">
            <a:solidFill>
              <a:srgbClr val="003081"/>
            </a:solidFill>
            <a:prstDash val="dot"/>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g2e9a2cc8200_1_183"/>
          <p:cNvGraphicFramePr/>
          <p:nvPr/>
        </p:nvGraphicFramePr>
        <p:xfrm>
          <a:off x="615300" y="931500"/>
          <a:ext cx="3000000" cy="3000000"/>
        </p:xfrm>
        <a:graphic>
          <a:graphicData uri="http://schemas.openxmlformats.org/drawingml/2006/table">
            <a:tbl>
              <a:tblPr>
                <a:noFill/>
                <a:tableStyleId>{3FA62632-10A8-4C35-A2C1-9BFF3825BF10}</a:tableStyleId>
              </a:tblPr>
              <a:tblGrid>
                <a:gridCol w="646500"/>
                <a:gridCol w="5754900"/>
                <a:gridCol w="1587600"/>
              </a:tblGrid>
              <a:tr h="743250">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3</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Le poids des données numériques</a:t>
                      </a:r>
                      <a:endParaRPr b="1" sz="1000">
                        <a:solidFill>
                          <a:srgbClr val="003081"/>
                        </a:solidFill>
                        <a:latin typeface="Palanquin"/>
                        <a:ea typeface="Palanquin"/>
                        <a:cs typeface="Palanquin"/>
                        <a:sym typeface="Palanquin"/>
                      </a:endParaRPr>
                    </a:p>
                    <a:p>
                      <a:pPr indent="0" lvl="0" marL="0" rtl="0" algn="just">
                        <a:spcBef>
                          <a:spcPts val="0"/>
                        </a:spcBef>
                        <a:spcAft>
                          <a:spcPts val="0"/>
                        </a:spcAft>
                        <a:buNone/>
                      </a:pPr>
                      <a:r>
                        <a:rPr lang="fr" sz="1000">
                          <a:solidFill>
                            <a:srgbClr val="003081"/>
                          </a:solidFill>
                          <a:latin typeface="Palanquin"/>
                          <a:ea typeface="Palanquin"/>
                          <a:cs typeface="Palanquin"/>
                          <a:sym typeface="Palanquin"/>
                        </a:rPr>
                        <a:t>Ce jeu consiste à classer ces usages numériques en fonction du poids qu’ils représentent en octets. </a:t>
                      </a:r>
                      <a:br>
                        <a:rPr lang="fr" sz="1000">
                          <a:solidFill>
                            <a:srgbClr val="003081"/>
                          </a:solidFill>
                          <a:latin typeface="Palanquin"/>
                          <a:ea typeface="Palanquin"/>
                          <a:cs typeface="Palanquin"/>
                          <a:sym typeface="Palanquin"/>
                        </a:rPr>
                      </a:br>
                      <a:r>
                        <a:rPr lang="fr" sz="1000">
                          <a:solidFill>
                            <a:srgbClr val="003081"/>
                          </a:solidFill>
                          <a:latin typeface="Palanquin"/>
                          <a:ea typeface="Palanquin"/>
                          <a:cs typeface="Palanquin"/>
                          <a:sym typeface="Palanquin"/>
                        </a:rPr>
                        <a:t>Les participants prennent chacun 3 cartes, les autres forment la pioche. Ils placent une première carte (verso) sur la table. Le premier joueur doit placer une carte en définissant si cet usage pèse plus ou lourd ou moins lourd que la carte posée. Il la retourne pour voir s’il a juste (il la place retournée) ou faux (il la met dans la pioche et prend une autre carte). Et ainsi de suite jusqu’à ce que toutes les cartes soient placées.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“poids </a:t>
                      </a:r>
                      <a:br>
                        <a:rPr b="1" lang="fr" sz="800">
                          <a:solidFill>
                            <a:srgbClr val="003081"/>
                          </a:solidFill>
                          <a:latin typeface="Palanquin"/>
                          <a:ea typeface="Palanquin"/>
                          <a:cs typeface="Palanquin"/>
                          <a:sym typeface="Palanquin"/>
                        </a:rPr>
                      </a:br>
                      <a:r>
                        <a:rPr b="1" lang="fr" sz="800">
                          <a:solidFill>
                            <a:srgbClr val="003081"/>
                          </a:solidFill>
                          <a:latin typeface="Palanquin"/>
                          <a:ea typeface="Palanquin"/>
                          <a:cs typeface="Palanquin"/>
                          <a:sym typeface="Palanquin"/>
                        </a:rPr>
                        <a:t>des données numériques”</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324" name="Google Shape;324;g2e9a2cc8200_1_183"/>
          <p:cNvSpPr txBox="1"/>
          <p:nvPr/>
        </p:nvSpPr>
        <p:spPr>
          <a:xfrm>
            <a:off x="539975" y="2759950"/>
            <a:ext cx="79890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imprimer et fabriquer</a:t>
            </a:r>
            <a:endParaRPr b="1" sz="1200">
              <a:solidFill>
                <a:schemeClr val="lt1"/>
              </a:solidFill>
              <a:highlight>
                <a:srgbClr val="003081"/>
              </a:highlight>
              <a:latin typeface="Palanquin"/>
              <a:ea typeface="Palanquin"/>
              <a:cs typeface="Palanquin"/>
              <a:sym typeface="Palanquin"/>
            </a:endParaRPr>
          </a:p>
        </p:txBody>
      </p:sp>
      <p:sp>
        <p:nvSpPr>
          <p:cNvPr id="325" name="Google Shape;325;g2e9a2cc8200_1_183"/>
          <p:cNvSpPr txBox="1"/>
          <p:nvPr/>
        </p:nvSpPr>
        <p:spPr>
          <a:xfrm>
            <a:off x="2560850" y="3145750"/>
            <a:ext cx="16920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rPr lang="fr" sz="1000" u="sng">
                <a:solidFill>
                  <a:srgbClr val="FD2F27"/>
                </a:solidFill>
                <a:latin typeface="Palanquin"/>
                <a:ea typeface="Palanquin"/>
                <a:cs typeface="Palanquin"/>
                <a:sym typeface="Palanquin"/>
              </a:rPr>
              <a:t>en recto verso </a:t>
            </a:r>
            <a:br>
              <a:rPr lang="fr" sz="1000" u="sng">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fiches questions</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/réponses </a:t>
            </a:r>
            <a:endParaRPr sz="1000">
              <a:solidFill>
                <a:srgbClr val="FD2F27"/>
              </a:solidFill>
              <a:latin typeface="Palanquin"/>
              <a:ea typeface="Palanquin"/>
              <a:cs typeface="Palanquin"/>
              <a:sym typeface="Palanquin"/>
            </a:endParaRPr>
          </a:p>
        </p:txBody>
      </p:sp>
      <p:pic>
        <p:nvPicPr>
          <p:cNvPr id="326" name="Google Shape;326;g2e9a2cc8200_1_183"/>
          <p:cNvPicPr preferRelativeResize="0"/>
          <p:nvPr/>
        </p:nvPicPr>
        <p:blipFill>
          <a:blip r:embed="rId3">
            <a:alphaModFix/>
          </a:blip>
          <a:stretch>
            <a:fillRect/>
          </a:stretch>
        </p:blipFill>
        <p:spPr>
          <a:xfrm>
            <a:off x="623775" y="3233800"/>
            <a:ext cx="2024376" cy="1418576"/>
          </a:xfrm>
          <a:prstGeom prst="rect">
            <a:avLst/>
          </a:prstGeom>
          <a:noFill/>
          <a:ln>
            <a:noFill/>
          </a:ln>
          <a:effectLst>
            <a:outerShdw blurRad="57150" rotWithShape="0" algn="bl" dir="5400000" dist="19050">
              <a:srgbClr val="000000">
                <a:alpha val="50000"/>
              </a:srgbClr>
            </a:outerShdw>
          </a:effectLst>
        </p:spPr>
      </p:pic>
      <p:sp>
        <p:nvSpPr>
          <p:cNvPr id="327" name="Google Shape;327;g2e9a2cc8200_1_183"/>
          <p:cNvSpPr txBox="1"/>
          <p:nvPr/>
        </p:nvSpPr>
        <p:spPr>
          <a:xfrm>
            <a:off x="6387750" y="3145750"/>
            <a:ext cx="16920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rPr lang="fr" sz="1000" u="sng">
                <a:solidFill>
                  <a:srgbClr val="FD2F27"/>
                </a:solidFill>
                <a:latin typeface="Palanquin"/>
                <a:ea typeface="Palanquin"/>
                <a:cs typeface="Palanquin"/>
                <a:sym typeface="Palanquin"/>
              </a:rPr>
              <a:t>en recto seul</a:t>
            </a:r>
            <a:br>
              <a:rPr lang="fr" sz="1000" u="sng">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fiches placement</a:t>
            </a:r>
            <a:endParaRPr sz="1000">
              <a:solidFill>
                <a:srgbClr val="FD2F27"/>
              </a:solidFill>
              <a:latin typeface="Palanquin"/>
              <a:ea typeface="Palanquin"/>
              <a:cs typeface="Palanquin"/>
              <a:sym typeface="Palanquin"/>
            </a:endParaRPr>
          </a:p>
        </p:txBody>
      </p:sp>
      <p:cxnSp>
        <p:nvCxnSpPr>
          <p:cNvPr id="328" name="Google Shape;328;g2e9a2cc8200_1_183"/>
          <p:cNvCxnSpPr/>
          <p:nvPr/>
        </p:nvCxnSpPr>
        <p:spPr>
          <a:xfrm>
            <a:off x="657600" y="2537925"/>
            <a:ext cx="7946700" cy="0"/>
          </a:xfrm>
          <a:prstGeom prst="straightConnector1">
            <a:avLst/>
          </a:prstGeom>
          <a:noFill/>
          <a:ln cap="flat" cmpd="sng" w="9525">
            <a:solidFill>
              <a:srgbClr val="003081"/>
            </a:solidFill>
            <a:prstDash val="dot"/>
            <a:round/>
            <a:headEnd len="med" w="med" type="none"/>
            <a:tailEnd len="med" w="med" type="none"/>
          </a:ln>
        </p:spPr>
      </p:cxnSp>
      <p:sp>
        <p:nvSpPr>
          <p:cNvPr id="329" name="Google Shape;329;g2e9a2cc8200_1_183"/>
          <p:cNvSpPr txBox="1"/>
          <p:nvPr/>
        </p:nvSpPr>
        <p:spPr>
          <a:xfrm>
            <a:off x="539975" y="3981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 (suite) </a:t>
            </a:r>
            <a:endParaRPr b="1" sz="1200">
              <a:solidFill>
                <a:schemeClr val="lt1"/>
              </a:solidFill>
              <a:highlight>
                <a:srgbClr val="003081"/>
              </a:highlight>
              <a:latin typeface="Palanquin"/>
              <a:ea typeface="Palanquin"/>
              <a:cs typeface="Palanquin"/>
              <a:sym typeface="Palanquin"/>
            </a:endParaRPr>
          </a:p>
        </p:txBody>
      </p:sp>
      <p:pic>
        <p:nvPicPr>
          <p:cNvPr id="330" name="Google Shape;330;g2e9a2cc8200_1_183"/>
          <p:cNvPicPr preferRelativeResize="0"/>
          <p:nvPr/>
        </p:nvPicPr>
        <p:blipFill>
          <a:blip r:embed="rId4">
            <a:alphaModFix/>
          </a:blip>
          <a:stretch>
            <a:fillRect/>
          </a:stretch>
        </p:blipFill>
        <p:spPr>
          <a:xfrm>
            <a:off x="4470875" y="3233800"/>
            <a:ext cx="2024374" cy="142418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2e9a2cc8200_1_8"/>
          <p:cNvSpPr txBox="1"/>
          <p:nvPr/>
        </p:nvSpPr>
        <p:spPr>
          <a:xfrm>
            <a:off x="496950" y="912300"/>
            <a:ext cx="4066800" cy="422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fr" sz="1200">
                <a:solidFill>
                  <a:srgbClr val="003081"/>
                </a:solidFill>
                <a:latin typeface="Palanquin"/>
                <a:ea typeface="Palanquin"/>
                <a:cs typeface="Palanquin"/>
                <a:sym typeface="Palanquin"/>
              </a:rPr>
              <a:t>Le kit </a:t>
            </a:r>
            <a:r>
              <a:rPr b="1" i="1" lang="fr" sz="1200">
                <a:solidFill>
                  <a:srgbClr val="003081"/>
                </a:solidFill>
                <a:latin typeface="Palanquin"/>
                <a:ea typeface="Palanquin"/>
                <a:cs typeface="Palanquin"/>
                <a:sym typeface="Palanquin"/>
              </a:rPr>
              <a:t>Sobriété numérique et numérique responsable</a:t>
            </a:r>
            <a:r>
              <a:rPr b="1" lang="fr" sz="1200">
                <a:solidFill>
                  <a:srgbClr val="003081"/>
                </a:solidFill>
                <a:latin typeface="Palanquin"/>
                <a:ea typeface="Palanquin"/>
                <a:cs typeface="Palanquin"/>
                <a:sym typeface="Palanquin"/>
              </a:rPr>
              <a:t> </a:t>
            </a:r>
            <a:br>
              <a:rPr b="1" lang="fr" sz="1200">
                <a:solidFill>
                  <a:srgbClr val="003081"/>
                </a:solidFill>
                <a:latin typeface="Palanquin"/>
                <a:ea typeface="Palanquin"/>
                <a:cs typeface="Palanquin"/>
                <a:sym typeface="Palanquin"/>
              </a:rPr>
            </a:br>
            <a:r>
              <a:rPr b="1" lang="fr" sz="1200">
                <a:solidFill>
                  <a:srgbClr val="003081"/>
                </a:solidFill>
                <a:latin typeface="Palanquin"/>
                <a:ea typeface="Palanquin"/>
                <a:cs typeface="Palanquin"/>
                <a:sym typeface="Palanquin"/>
              </a:rPr>
              <a:t>est destiné à outiller les professionnels de la médiation numérique, </a:t>
            </a:r>
            <a:r>
              <a:rPr b="1" lang="fr" sz="1200">
                <a:solidFill>
                  <a:srgbClr val="003081"/>
                </a:solidFill>
                <a:latin typeface="Palanquin"/>
                <a:ea typeface="Palanquin"/>
                <a:cs typeface="Palanquin"/>
                <a:sym typeface="Palanquin"/>
              </a:rPr>
              <a:t>qu'ils soient débutants ou expérimentés, afin qu’ils mettent en œuvre des ateliers variés sur le thème </a:t>
            </a:r>
            <a:br>
              <a:rPr b="1" lang="fr" sz="1200">
                <a:solidFill>
                  <a:srgbClr val="003081"/>
                </a:solidFill>
                <a:latin typeface="Palanquin"/>
                <a:ea typeface="Palanquin"/>
                <a:cs typeface="Palanquin"/>
                <a:sym typeface="Palanquin"/>
              </a:rPr>
            </a:br>
            <a:r>
              <a:rPr b="1" lang="fr" sz="1200">
                <a:solidFill>
                  <a:srgbClr val="003081"/>
                </a:solidFill>
                <a:latin typeface="Palanquin"/>
                <a:ea typeface="Palanquin"/>
                <a:cs typeface="Palanquin"/>
                <a:sym typeface="Palanquin"/>
              </a:rPr>
              <a:t>du numérique responsable auprès de leurs publics bénéficiaires. </a:t>
            </a:r>
            <a:br>
              <a:rPr lang="fr" sz="1200">
                <a:solidFill>
                  <a:srgbClr val="003081"/>
                </a:solidFill>
                <a:latin typeface="Palanquin"/>
                <a:ea typeface="Palanquin"/>
                <a:cs typeface="Palanquin"/>
                <a:sym typeface="Palanquin"/>
              </a:rPr>
            </a:b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Ces ateliers peuvent être organisés dans un cadre individuel ou collectif, avec des ressources spécifiques adaptées à chaque contexte. Les ressources pour l'accompagnement individuel permettent de réaliser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des séances personnalisées, tandis que celles pour l'accompagnement collectif favorisent l'interaction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et le partage d'expériences en groupe.</a:t>
            </a:r>
            <a:endParaRPr sz="1200">
              <a:solidFill>
                <a:srgbClr val="003081"/>
              </a:solidFill>
              <a:latin typeface="Palanquin"/>
              <a:ea typeface="Palanquin"/>
              <a:cs typeface="Palanquin"/>
              <a:sym typeface="Palanquin"/>
            </a:endParaRPr>
          </a:p>
          <a:p>
            <a:pPr indent="0" lvl="0" marL="0" rtl="0" algn="l">
              <a:lnSpc>
                <a:spcPct val="115000"/>
              </a:lnSpc>
              <a:spcBef>
                <a:spcPts val="1200"/>
              </a:spcBef>
              <a:spcAft>
                <a:spcPts val="1200"/>
              </a:spcAft>
              <a:buNone/>
            </a:pPr>
            <a:r>
              <a:rPr lang="fr" sz="1200">
                <a:solidFill>
                  <a:srgbClr val="003081"/>
                </a:solidFill>
                <a:latin typeface="Palanquin"/>
                <a:ea typeface="Palanquin"/>
                <a:cs typeface="Palanquin"/>
                <a:sym typeface="Palanquin"/>
              </a:rPr>
              <a:t>Les activités proposées sont de petites séquences modulables que les médiateurs peuvent assembler, combiner et enrichir selon leurs besoins. </a:t>
            </a:r>
            <a:endParaRPr sz="1200">
              <a:solidFill>
                <a:srgbClr val="003081"/>
              </a:solidFill>
              <a:latin typeface="Palanquin"/>
              <a:ea typeface="Palanquin"/>
              <a:cs typeface="Palanquin"/>
              <a:sym typeface="Palanquin"/>
            </a:endParaRPr>
          </a:p>
        </p:txBody>
      </p:sp>
      <p:sp>
        <p:nvSpPr>
          <p:cNvPr id="63" name="Google Shape;63;g2e9a2cc8200_1_8"/>
          <p:cNvSpPr txBox="1"/>
          <p:nvPr/>
        </p:nvSpPr>
        <p:spPr>
          <a:xfrm>
            <a:off x="417675" y="474300"/>
            <a:ext cx="4809600" cy="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lt1"/>
                </a:solidFill>
                <a:highlight>
                  <a:srgbClr val="003081"/>
                </a:highlight>
                <a:latin typeface="Palanquin"/>
                <a:ea typeface="Palanquin"/>
                <a:cs typeface="Palanquin"/>
                <a:sym typeface="Palanquin"/>
              </a:rPr>
              <a:t>Présentation</a:t>
            </a:r>
            <a:endParaRPr sz="1800">
              <a:solidFill>
                <a:schemeClr val="lt1"/>
              </a:solidFill>
              <a:highlight>
                <a:srgbClr val="003081"/>
              </a:highlight>
              <a:latin typeface="Palanquin"/>
              <a:ea typeface="Palanquin"/>
              <a:cs typeface="Palanquin"/>
              <a:sym typeface="Palanquin"/>
            </a:endParaRPr>
          </a:p>
        </p:txBody>
      </p:sp>
      <p:sp>
        <p:nvSpPr>
          <p:cNvPr id="64" name="Google Shape;64;g2e9a2cc8200_1_8"/>
          <p:cNvSpPr txBox="1"/>
          <p:nvPr/>
        </p:nvSpPr>
        <p:spPr>
          <a:xfrm>
            <a:off x="4563750" y="912300"/>
            <a:ext cx="4066800" cy="422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fr" sz="1200">
                <a:solidFill>
                  <a:srgbClr val="003081"/>
                </a:solidFill>
                <a:latin typeface="Palanquin"/>
                <a:ea typeface="Palanquin"/>
                <a:cs typeface="Palanquin"/>
                <a:sym typeface="Palanquin"/>
              </a:rPr>
              <a:t>Cette flexibilité permet de créer des ateliers dynamiques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et variés, capables de s'adapter aux différents contextes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et aux divers publics. Les médiateurs peuvent ainsi personnaliser leurs sessions pour répondre au mieux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aux attentes et aux intérêts de leurs participants.</a:t>
            </a:r>
            <a:endParaRPr sz="1200">
              <a:solidFill>
                <a:srgbClr val="003081"/>
              </a:solidFill>
              <a:latin typeface="Palanquin"/>
              <a:ea typeface="Palanquin"/>
              <a:cs typeface="Palanquin"/>
              <a:sym typeface="Palanquin"/>
            </a:endParaRPr>
          </a:p>
          <a:p>
            <a:pPr indent="0" lvl="0" marL="0" rtl="0" algn="l">
              <a:lnSpc>
                <a:spcPct val="115000"/>
              </a:lnSpc>
              <a:spcBef>
                <a:spcPts val="1200"/>
              </a:spcBef>
              <a:spcAft>
                <a:spcPts val="1200"/>
              </a:spcAft>
              <a:buNone/>
            </a:pPr>
            <a:r>
              <a:rPr lang="fr" sz="1200">
                <a:solidFill>
                  <a:srgbClr val="003081"/>
                </a:solidFill>
                <a:latin typeface="Palanquin"/>
                <a:ea typeface="Palanquin"/>
                <a:cs typeface="Palanquin"/>
                <a:sym typeface="Palanquin"/>
              </a:rPr>
              <a:t>Pour faciliter la mise en place de ces ateliers par le plus grand nombre, le kit a été conçu de manière frugale.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Il est composé de supports prêts à imprimer avec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une imprimante classique et à fabriquer simplement </a:t>
            </a: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avec des ciseaux. </a:t>
            </a:r>
            <a:endParaRPr sz="1200">
              <a:solidFill>
                <a:srgbClr val="003081"/>
              </a:solidFill>
              <a:latin typeface="Palanquin"/>
              <a:ea typeface="Palanquin"/>
              <a:cs typeface="Palanquin"/>
              <a:sym typeface="Palanqui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e9a2cc8200_1_74"/>
          <p:cNvSpPr txBox="1"/>
          <p:nvPr/>
        </p:nvSpPr>
        <p:spPr>
          <a:xfrm>
            <a:off x="539975" y="474300"/>
            <a:ext cx="79890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(suite)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pic>
        <p:nvPicPr>
          <p:cNvPr id="336" name="Google Shape;336;g2e9a2cc8200_1_74"/>
          <p:cNvPicPr preferRelativeResize="0"/>
          <p:nvPr/>
        </p:nvPicPr>
        <p:blipFill>
          <a:blip r:embed="rId3">
            <a:alphaModFix/>
          </a:blip>
          <a:stretch>
            <a:fillRect/>
          </a:stretch>
        </p:blipFill>
        <p:spPr>
          <a:xfrm>
            <a:off x="647695" y="900925"/>
            <a:ext cx="1913157" cy="2705675"/>
          </a:xfrm>
          <a:prstGeom prst="rect">
            <a:avLst/>
          </a:prstGeom>
          <a:noFill/>
          <a:ln>
            <a:noFill/>
          </a:ln>
          <a:effectLst>
            <a:outerShdw blurRad="57150" rotWithShape="0" algn="bl" dir="5400000" dist="19050">
              <a:srgbClr val="000000">
                <a:alpha val="50000"/>
              </a:srgbClr>
            </a:outerShdw>
          </a:effectLst>
        </p:spPr>
      </p:pic>
      <p:cxnSp>
        <p:nvCxnSpPr>
          <p:cNvPr id="337" name="Google Shape;337;g2e9a2cc8200_1_74"/>
          <p:cNvCxnSpPr/>
          <p:nvPr/>
        </p:nvCxnSpPr>
        <p:spPr>
          <a:xfrm>
            <a:off x="635727" y="1041261"/>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38" name="Google Shape;338;g2e9a2cc8200_1_74"/>
          <p:cNvCxnSpPr/>
          <p:nvPr/>
        </p:nvCxnSpPr>
        <p:spPr>
          <a:xfrm>
            <a:off x="635727" y="1606205"/>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39" name="Google Shape;339;g2e9a2cc8200_1_74"/>
          <p:cNvCxnSpPr/>
          <p:nvPr/>
        </p:nvCxnSpPr>
        <p:spPr>
          <a:xfrm>
            <a:off x="635727" y="1681329"/>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40" name="Google Shape;340;g2e9a2cc8200_1_74"/>
          <p:cNvCxnSpPr/>
          <p:nvPr/>
        </p:nvCxnSpPr>
        <p:spPr>
          <a:xfrm>
            <a:off x="635727" y="2197173"/>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41" name="Google Shape;341;g2e9a2cc8200_1_74"/>
          <p:cNvCxnSpPr/>
          <p:nvPr/>
        </p:nvCxnSpPr>
        <p:spPr>
          <a:xfrm>
            <a:off x="635727" y="2272297"/>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42" name="Google Shape;342;g2e9a2cc8200_1_74"/>
          <p:cNvCxnSpPr/>
          <p:nvPr/>
        </p:nvCxnSpPr>
        <p:spPr>
          <a:xfrm>
            <a:off x="635727" y="2788141"/>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43" name="Google Shape;343;g2e9a2cc8200_1_74"/>
          <p:cNvCxnSpPr/>
          <p:nvPr/>
        </p:nvCxnSpPr>
        <p:spPr>
          <a:xfrm>
            <a:off x="635727" y="2863265"/>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44" name="Google Shape;344;g2e9a2cc8200_1_74"/>
          <p:cNvCxnSpPr/>
          <p:nvPr/>
        </p:nvCxnSpPr>
        <p:spPr>
          <a:xfrm>
            <a:off x="635727" y="3379109"/>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45" name="Google Shape;345;g2e9a2cc8200_1_74"/>
          <p:cNvCxnSpPr/>
          <p:nvPr/>
        </p:nvCxnSpPr>
        <p:spPr>
          <a:xfrm rot="5400000">
            <a:off x="309777" y="2261093"/>
            <a:ext cx="2521800" cy="0"/>
          </a:xfrm>
          <a:prstGeom prst="straightConnector1">
            <a:avLst/>
          </a:prstGeom>
          <a:noFill/>
          <a:ln cap="flat" cmpd="sng" w="9525">
            <a:solidFill>
              <a:srgbClr val="FD2F27"/>
            </a:solidFill>
            <a:prstDash val="dash"/>
            <a:round/>
            <a:headEnd len="med" w="med" type="none"/>
            <a:tailEnd len="med" w="med" type="none"/>
          </a:ln>
        </p:spPr>
      </p:cxnSp>
      <p:cxnSp>
        <p:nvCxnSpPr>
          <p:cNvPr id="346" name="Google Shape;346;g2e9a2cc8200_1_74"/>
          <p:cNvCxnSpPr/>
          <p:nvPr/>
        </p:nvCxnSpPr>
        <p:spPr>
          <a:xfrm rot="5400000">
            <a:off x="-493547" y="2261093"/>
            <a:ext cx="2521800" cy="0"/>
          </a:xfrm>
          <a:prstGeom prst="straightConnector1">
            <a:avLst/>
          </a:prstGeom>
          <a:noFill/>
          <a:ln cap="flat" cmpd="sng" w="9525">
            <a:solidFill>
              <a:srgbClr val="FD2F27"/>
            </a:solidFill>
            <a:prstDash val="dash"/>
            <a:round/>
            <a:headEnd len="med" w="med" type="none"/>
            <a:tailEnd len="med" w="med" type="none"/>
          </a:ln>
        </p:spPr>
      </p:cxnSp>
      <p:cxnSp>
        <p:nvCxnSpPr>
          <p:cNvPr id="347" name="Google Shape;347;g2e9a2cc8200_1_74"/>
          <p:cNvCxnSpPr/>
          <p:nvPr/>
        </p:nvCxnSpPr>
        <p:spPr>
          <a:xfrm rot="5400000">
            <a:off x="369868" y="2261093"/>
            <a:ext cx="2521800" cy="0"/>
          </a:xfrm>
          <a:prstGeom prst="straightConnector1">
            <a:avLst/>
          </a:prstGeom>
          <a:noFill/>
          <a:ln cap="flat" cmpd="sng" w="9525">
            <a:solidFill>
              <a:srgbClr val="FD2F27"/>
            </a:solidFill>
            <a:prstDash val="dash"/>
            <a:round/>
            <a:headEnd len="med" w="med" type="none"/>
            <a:tailEnd len="med" w="med" type="none"/>
          </a:ln>
        </p:spPr>
      </p:cxnSp>
      <p:cxnSp>
        <p:nvCxnSpPr>
          <p:cNvPr id="348" name="Google Shape;348;g2e9a2cc8200_1_74"/>
          <p:cNvCxnSpPr/>
          <p:nvPr/>
        </p:nvCxnSpPr>
        <p:spPr>
          <a:xfrm rot="5400000">
            <a:off x="1164651" y="2261093"/>
            <a:ext cx="2521800" cy="0"/>
          </a:xfrm>
          <a:prstGeom prst="straightConnector1">
            <a:avLst/>
          </a:prstGeom>
          <a:noFill/>
          <a:ln cap="flat" cmpd="sng" w="9525">
            <a:solidFill>
              <a:srgbClr val="FD2F27"/>
            </a:solidFill>
            <a:prstDash val="dash"/>
            <a:round/>
            <a:headEnd len="med" w="med" type="none"/>
            <a:tailEnd len="med" w="med" type="none"/>
          </a:ln>
        </p:spPr>
      </p:cxnSp>
      <p:sp>
        <p:nvSpPr>
          <p:cNvPr id="349" name="Google Shape;349;g2e9a2cc8200_1_74"/>
          <p:cNvSpPr txBox="1"/>
          <p:nvPr/>
        </p:nvSpPr>
        <p:spPr>
          <a:xfrm>
            <a:off x="2560850"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les trois fiches machines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et données</a:t>
            </a:r>
            <a:br>
              <a:rPr lang="fr" sz="1000">
                <a:solidFill>
                  <a:srgbClr val="FD2F27"/>
                </a:solidFill>
                <a:latin typeface="Palanquin"/>
                <a:ea typeface="Palanquin"/>
                <a:cs typeface="Palanquin"/>
                <a:sym typeface="Palanquin"/>
              </a:rPr>
            </a:b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les cartes</a:t>
            </a:r>
            <a:endParaRPr sz="1000">
              <a:solidFill>
                <a:srgbClr val="FD2F27"/>
              </a:solidFill>
              <a:latin typeface="Palanquin"/>
              <a:ea typeface="Palanquin"/>
              <a:cs typeface="Palanquin"/>
              <a:sym typeface="Palanquin"/>
            </a:endParaRPr>
          </a:p>
        </p:txBody>
      </p:sp>
      <p:pic>
        <p:nvPicPr>
          <p:cNvPr id="350" name="Google Shape;350;g2e9a2cc8200_1_74"/>
          <p:cNvPicPr preferRelativeResize="0"/>
          <p:nvPr/>
        </p:nvPicPr>
        <p:blipFill>
          <a:blip r:embed="rId4">
            <a:alphaModFix/>
          </a:blip>
          <a:stretch>
            <a:fillRect/>
          </a:stretch>
        </p:blipFill>
        <p:spPr>
          <a:xfrm>
            <a:off x="4300850" y="888725"/>
            <a:ext cx="1913149" cy="2709871"/>
          </a:xfrm>
          <a:prstGeom prst="rect">
            <a:avLst/>
          </a:prstGeom>
          <a:noFill/>
          <a:ln>
            <a:noFill/>
          </a:ln>
          <a:effectLst>
            <a:outerShdw blurRad="57150" rotWithShape="0" algn="bl" dir="5400000" dist="19050">
              <a:srgbClr val="000000">
                <a:alpha val="50000"/>
              </a:srgbClr>
            </a:outerShdw>
          </a:effectLst>
        </p:spPr>
      </p:pic>
      <p:sp>
        <p:nvSpPr>
          <p:cNvPr id="351" name="Google Shape;351;g2e9a2cc8200_1_74"/>
          <p:cNvSpPr txBox="1"/>
          <p:nvPr/>
        </p:nvSpPr>
        <p:spPr>
          <a:xfrm>
            <a:off x="6214000"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verso</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quatre fiches “poids des données numériques”</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t/>
            </a: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cartes</a:t>
            </a:r>
            <a:endParaRPr sz="1000">
              <a:solidFill>
                <a:srgbClr val="FD2F27"/>
              </a:solidFill>
              <a:latin typeface="Palanquin"/>
              <a:ea typeface="Palanquin"/>
              <a:cs typeface="Palanquin"/>
              <a:sym typeface="Palanquin"/>
            </a:endParaRPr>
          </a:p>
        </p:txBody>
      </p:sp>
      <p:cxnSp>
        <p:nvCxnSpPr>
          <p:cNvPr id="352" name="Google Shape;352;g2e9a2cc8200_1_74"/>
          <p:cNvCxnSpPr/>
          <p:nvPr/>
        </p:nvCxnSpPr>
        <p:spPr>
          <a:xfrm>
            <a:off x="4239527" y="951586"/>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53" name="Google Shape;353;g2e9a2cc8200_1_74"/>
          <p:cNvCxnSpPr/>
          <p:nvPr/>
        </p:nvCxnSpPr>
        <p:spPr>
          <a:xfrm>
            <a:off x="4239527" y="2243673"/>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54" name="Google Shape;354;g2e9a2cc8200_1_74"/>
          <p:cNvCxnSpPr/>
          <p:nvPr/>
        </p:nvCxnSpPr>
        <p:spPr>
          <a:xfrm>
            <a:off x="4239527" y="3550623"/>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55" name="Google Shape;355;g2e9a2cc8200_1_74"/>
          <p:cNvCxnSpPr/>
          <p:nvPr/>
        </p:nvCxnSpPr>
        <p:spPr>
          <a:xfrm>
            <a:off x="4347075" y="838000"/>
            <a:ext cx="0" cy="2868600"/>
          </a:xfrm>
          <a:prstGeom prst="straightConnector1">
            <a:avLst/>
          </a:prstGeom>
          <a:noFill/>
          <a:ln cap="flat" cmpd="sng" w="9525">
            <a:solidFill>
              <a:srgbClr val="FD2F27"/>
            </a:solidFill>
            <a:prstDash val="dash"/>
            <a:round/>
            <a:headEnd len="med" w="med" type="none"/>
            <a:tailEnd len="med" w="med" type="none"/>
          </a:ln>
        </p:spPr>
      </p:cxnSp>
      <p:cxnSp>
        <p:nvCxnSpPr>
          <p:cNvPr id="356" name="Google Shape;356;g2e9a2cc8200_1_74"/>
          <p:cNvCxnSpPr/>
          <p:nvPr/>
        </p:nvCxnSpPr>
        <p:spPr>
          <a:xfrm>
            <a:off x="5257425" y="838000"/>
            <a:ext cx="0" cy="2868600"/>
          </a:xfrm>
          <a:prstGeom prst="straightConnector1">
            <a:avLst/>
          </a:prstGeom>
          <a:noFill/>
          <a:ln cap="flat" cmpd="sng" w="9525">
            <a:solidFill>
              <a:srgbClr val="FD2F27"/>
            </a:solidFill>
            <a:prstDash val="dash"/>
            <a:round/>
            <a:headEnd len="med" w="med" type="none"/>
            <a:tailEnd len="med" w="med" type="none"/>
          </a:ln>
        </p:spPr>
      </p:cxnSp>
      <p:cxnSp>
        <p:nvCxnSpPr>
          <p:cNvPr id="357" name="Google Shape;357;g2e9a2cc8200_1_74"/>
          <p:cNvCxnSpPr/>
          <p:nvPr/>
        </p:nvCxnSpPr>
        <p:spPr>
          <a:xfrm>
            <a:off x="6171400" y="838000"/>
            <a:ext cx="0" cy="286860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ea231d5c6b_2_266"/>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Je m’engage </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Allonger la durée de vie de ses appareils numériques / Avoir des usages numériques plus responsables</a:t>
            </a:r>
            <a:endParaRPr sz="1200">
              <a:solidFill>
                <a:srgbClr val="003081"/>
              </a:solidFill>
              <a:latin typeface="Palanquin"/>
              <a:ea typeface="Palanquin"/>
              <a:cs typeface="Palanquin"/>
              <a:sym typeface="Palanquin"/>
            </a:endParaRPr>
          </a:p>
          <a:p>
            <a:pPr indent="0" lvl="0" marL="0" rtl="0" algn="l">
              <a:spcBef>
                <a:spcPts val="0"/>
              </a:spcBef>
              <a:spcAft>
                <a:spcPts val="0"/>
              </a:spcAft>
              <a:buNone/>
            </a:pPr>
            <a:r>
              <a:t/>
            </a:r>
            <a:endParaRPr sz="1200">
              <a:solidFill>
                <a:srgbClr val="003081"/>
              </a:solidFill>
              <a:latin typeface="Palanquin"/>
              <a:ea typeface="Palanquin"/>
              <a:cs typeface="Palanquin"/>
              <a:sym typeface="Palanquin"/>
            </a:endParaRPr>
          </a:p>
          <a:p>
            <a:pPr indent="0" lvl="0" marL="0" rtl="0" algn="l">
              <a:spcBef>
                <a:spcPts val="0"/>
              </a:spcBef>
              <a:spcAft>
                <a:spcPts val="0"/>
              </a:spcAft>
              <a:buNone/>
            </a:pPr>
            <a:r>
              <a:t/>
            </a:r>
            <a:endParaRPr sz="1200">
              <a:solidFill>
                <a:srgbClr val="003081"/>
              </a:solidFill>
              <a:latin typeface="Palanquin"/>
              <a:ea typeface="Palanquin"/>
              <a:cs typeface="Palanquin"/>
              <a:sym typeface="Palanquin"/>
            </a:endParaRPr>
          </a:p>
        </p:txBody>
      </p:sp>
      <p:sp>
        <p:nvSpPr>
          <p:cNvPr id="363" name="Google Shape;363;g2ea231d5c6b_2_266"/>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individuel</a:t>
            </a:r>
            <a:endParaRPr b="1" sz="1000">
              <a:solidFill>
                <a:schemeClr val="lt1"/>
              </a:solidFill>
              <a:latin typeface="Palanquin"/>
              <a:ea typeface="Palanquin"/>
              <a:cs typeface="Palanquin"/>
              <a:sym typeface="Palanquin"/>
            </a:endParaRPr>
          </a:p>
        </p:txBody>
      </p:sp>
      <p:graphicFrame>
        <p:nvGraphicFramePr>
          <p:cNvPr id="364" name="Google Shape;364;g2ea231d5c6b_2_266"/>
          <p:cNvGraphicFramePr/>
          <p:nvPr/>
        </p:nvGraphicFramePr>
        <p:xfrm>
          <a:off x="657875" y="2150700"/>
          <a:ext cx="3000000" cy="3000000"/>
        </p:xfrm>
        <a:graphic>
          <a:graphicData uri="http://schemas.openxmlformats.org/drawingml/2006/table">
            <a:tbl>
              <a:tblPr>
                <a:noFill/>
                <a:tableStyleId>{3FA62632-10A8-4C35-A2C1-9BFF3825BF10}</a:tableStyleId>
              </a:tblPr>
              <a:tblGrid>
                <a:gridCol w="6228450"/>
                <a:gridCol w="1718250"/>
              </a:tblGrid>
              <a:tr h="561975">
                <a:tc>
                  <a:txBody>
                    <a:bodyPr/>
                    <a:lstStyle/>
                    <a:p>
                      <a:pPr indent="0" lvl="0" marL="0" rtl="0" algn="just">
                        <a:spcBef>
                          <a:spcPts val="0"/>
                        </a:spcBef>
                        <a:spcAft>
                          <a:spcPts val="0"/>
                        </a:spcAft>
                        <a:buNone/>
                      </a:pPr>
                      <a:r>
                        <a:rPr lang="fr" sz="1000">
                          <a:solidFill>
                            <a:srgbClr val="003081"/>
                          </a:solidFill>
                          <a:latin typeface="Palanquin"/>
                          <a:ea typeface="Palanquin"/>
                          <a:cs typeface="Palanquin"/>
                          <a:sym typeface="Palanquin"/>
                        </a:rPr>
                        <a:t>Le médiateur propose à l’usager de faire le point sur ses pratiques numériques pour s’engager vers plus de sobriété. Il présente l’une ou les deux fiches et explique à l’usager ce qu’il doit faire : positionner les cartes dans les colonnes prévues (Je le fais déjà / je m’engage à le faire / je voudrais le faire mais je ne sais pas comment / je ne veux pas le faire pour l’instant). </a:t>
                      </a:r>
                      <a:endParaRPr sz="1000">
                        <a:solidFill>
                          <a:srgbClr val="003081"/>
                        </a:solidFill>
                        <a:latin typeface="Palanquin"/>
                        <a:ea typeface="Palanquin"/>
                        <a:cs typeface="Palanquin"/>
                        <a:sym typeface="Palanquin"/>
                      </a:endParaRPr>
                    </a:p>
                    <a:p>
                      <a:pPr indent="0" lvl="0" marL="0" rtl="0" algn="just">
                        <a:spcBef>
                          <a:spcPts val="0"/>
                        </a:spcBef>
                        <a:spcAft>
                          <a:spcPts val="0"/>
                        </a:spcAft>
                        <a:buNone/>
                      </a:pPr>
                      <a:r>
                        <a:t/>
                      </a:r>
                      <a:endParaRPr sz="1000">
                        <a:solidFill>
                          <a:srgbClr val="003081"/>
                        </a:solidFill>
                        <a:latin typeface="Palanquin"/>
                        <a:ea typeface="Palanquin"/>
                        <a:cs typeface="Palanquin"/>
                        <a:sym typeface="Palanquin"/>
                      </a:endParaRPr>
                    </a:p>
                    <a:p>
                      <a:pPr indent="0" lvl="0" marL="0" rtl="0" algn="just">
                        <a:spcBef>
                          <a:spcPts val="0"/>
                        </a:spcBef>
                        <a:spcAft>
                          <a:spcPts val="0"/>
                        </a:spcAft>
                        <a:buNone/>
                      </a:pPr>
                      <a:r>
                        <a:rPr lang="fr" sz="1000">
                          <a:solidFill>
                            <a:srgbClr val="003081"/>
                          </a:solidFill>
                          <a:latin typeface="Palanquin"/>
                          <a:ea typeface="Palanquin"/>
                          <a:cs typeface="Palanquin"/>
                          <a:sym typeface="Palanquin"/>
                        </a:rPr>
                        <a:t>Une fois la fiche remplie, le médiateur revient sur les engagements pris, valorise les actions déjà menées et surtout explique comment faire les actions se trouvant dans la colonne “je voudrais le faire mais je ne sais pas comment”.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a:t>
                      </a:r>
                      <a:br>
                        <a:rPr b="1" lang="fr" sz="800">
                          <a:solidFill>
                            <a:srgbClr val="003081"/>
                          </a:solidFill>
                          <a:latin typeface="Palanquin"/>
                          <a:ea typeface="Palanquin"/>
                          <a:cs typeface="Palanquin"/>
                          <a:sym typeface="Palanquin"/>
                        </a:rPr>
                      </a:br>
                      <a:r>
                        <a:rPr b="1" lang="fr" sz="800">
                          <a:solidFill>
                            <a:srgbClr val="003081"/>
                          </a:solidFill>
                          <a:latin typeface="Palanquin"/>
                          <a:ea typeface="Palanquin"/>
                          <a:cs typeface="Palanquin"/>
                          <a:sym typeface="Palanquin"/>
                        </a:rPr>
                        <a:t>“Allonger la durée de vie” </a:t>
                      </a:r>
                      <a:br>
                        <a:rPr b="1" lang="fr" sz="800">
                          <a:solidFill>
                            <a:srgbClr val="003081"/>
                          </a:solidFill>
                          <a:latin typeface="Palanquin"/>
                          <a:ea typeface="Palanquin"/>
                          <a:cs typeface="Palanquin"/>
                          <a:sym typeface="Palanquin"/>
                        </a:rPr>
                      </a:br>
                      <a:endParaRPr b="1" sz="800">
                        <a:solidFill>
                          <a:srgbClr val="003081"/>
                        </a:solidFill>
                        <a:latin typeface="Palanquin"/>
                        <a:ea typeface="Palanquin"/>
                        <a:cs typeface="Palanquin"/>
                        <a:sym typeface="Palanquin"/>
                      </a:endParaRPr>
                    </a:p>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a:t>
                      </a:r>
                      <a:endParaRPr b="1" sz="800">
                        <a:solidFill>
                          <a:srgbClr val="003081"/>
                        </a:solidFill>
                        <a:latin typeface="Palanquin"/>
                        <a:ea typeface="Palanquin"/>
                        <a:cs typeface="Palanquin"/>
                        <a:sym typeface="Palanquin"/>
                      </a:endParaRPr>
                    </a:p>
                    <a:p>
                      <a:pPr indent="0" lvl="0" marL="457200" rtl="0" algn="l">
                        <a:spcBef>
                          <a:spcPts val="0"/>
                        </a:spcBef>
                        <a:spcAft>
                          <a:spcPts val="0"/>
                        </a:spcAft>
                        <a:buNone/>
                      </a:pPr>
                      <a:r>
                        <a:rPr b="1" lang="fr" sz="800">
                          <a:solidFill>
                            <a:srgbClr val="003081"/>
                          </a:solidFill>
                          <a:latin typeface="Palanquin"/>
                          <a:ea typeface="Palanquin"/>
                          <a:cs typeface="Palanquin"/>
                          <a:sym typeface="Palanquin"/>
                        </a:rPr>
                        <a:t>“Avoir des usages responsables”</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365" name="Google Shape;365;g2ea231d5c6b_2_266"/>
          <p:cNvSpPr txBox="1"/>
          <p:nvPr/>
        </p:nvSpPr>
        <p:spPr>
          <a:xfrm>
            <a:off x="539975" y="16173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cxnSp>
        <p:nvCxnSpPr>
          <p:cNvPr id="366" name="Google Shape;366;g2ea231d5c6b_2_266"/>
          <p:cNvCxnSpPr/>
          <p:nvPr/>
        </p:nvCxnSpPr>
        <p:spPr>
          <a:xfrm>
            <a:off x="643925" y="1459975"/>
            <a:ext cx="7946700" cy="0"/>
          </a:xfrm>
          <a:prstGeom prst="straightConnector1">
            <a:avLst/>
          </a:prstGeom>
          <a:noFill/>
          <a:ln cap="flat" cmpd="sng" w="9525">
            <a:solidFill>
              <a:srgbClr val="003081"/>
            </a:solidFill>
            <a:prstDash val="dot"/>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e9a2cc8200_1_249"/>
          <p:cNvSpPr txBox="1"/>
          <p:nvPr/>
        </p:nvSpPr>
        <p:spPr>
          <a:xfrm>
            <a:off x="539975" y="474300"/>
            <a:ext cx="79890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imprimer et fabriquer (suite)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sp>
        <p:nvSpPr>
          <p:cNvPr id="372" name="Google Shape;372;g2e9a2cc8200_1_249"/>
          <p:cNvSpPr txBox="1"/>
          <p:nvPr/>
        </p:nvSpPr>
        <p:spPr>
          <a:xfrm>
            <a:off x="2560850"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les fiches </a:t>
            </a:r>
            <a:r>
              <a:rPr lang="fr" sz="1000">
                <a:solidFill>
                  <a:srgbClr val="FD2F27"/>
                </a:solidFill>
                <a:latin typeface="Palanquin"/>
                <a:ea typeface="Palanquin"/>
                <a:cs typeface="Palanquin"/>
                <a:sym typeface="Palanquin"/>
              </a:rPr>
              <a:t>“Allonger la durée de vie” et “Avoir des usages responsables”</a:t>
            </a:r>
            <a:endParaRPr sz="1000">
              <a:solidFill>
                <a:srgbClr val="FD2F27"/>
              </a:solidFill>
              <a:latin typeface="Palanquin"/>
              <a:ea typeface="Palanquin"/>
              <a:cs typeface="Palanquin"/>
              <a:sym typeface="Palanquin"/>
            </a:endParaRPr>
          </a:p>
        </p:txBody>
      </p:sp>
      <p:pic>
        <p:nvPicPr>
          <p:cNvPr id="373" name="Google Shape;373;g2e9a2cc8200_1_249"/>
          <p:cNvPicPr preferRelativeResize="0"/>
          <p:nvPr/>
        </p:nvPicPr>
        <p:blipFill>
          <a:blip r:embed="rId3">
            <a:alphaModFix/>
          </a:blip>
          <a:stretch>
            <a:fillRect/>
          </a:stretch>
        </p:blipFill>
        <p:spPr>
          <a:xfrm>
            <a:off x="651925" y="860100"/>
            <a:ext cx="1955250" cy="2772699"/>
          </a:xfrm>
          <a:prstGeom prst="rect">
            <a:avLst/>
          </a:prstGeom>
          <a:noFill/>
          <a:ln>
            <a:noFill/>
          </a:ln>
          <a:effectLst>
            <a:outerShdw blurRad="57150" rotWithShape="0" algn="bl" dir="5400000" dist="19050">
              <a:srgbClr val="000000">
                <a:alpha val="50000"/>
              </a:srgbClr>
            </a:outerShdw>
          </a:effectLst>
        </p:spPr>
      </p:pic>
      <p:pic>
        <p:nvPicPr>
          <p:cNvPr id="374" name="Google Shape;374;g2e9a2cc8200_1_249"/>
          <p:cNvPicPr preferRelativeResize="0"/>
          <p:nvPr/>
        </p:nvPicPr>
        <p:blipFill>
          <a:blip r:embed="rId4">
            <a:alphaModFix/>
          </a:blip>
          <a:stretch>
            <a:fillRect/>
          </a:stretch>
        </p:blipFill>
        <p:spPr>
          <a:xfrm>
            <a:off x="4408750" y="860100"/>
            <a:ext cx="1955249" cy="2777345"/>
          </a:xfrm>
          <a:prstGeom prst="rect">
            <a:avLst/>
          </a:prstGeom>
          <a:noFill/>
          <a:ln>
            <a:noFill/>
          </a:ln>
          <a:effectLst>
            <a:outerShdw blurRad="57150" rotWithShape="0" algn="bl" dir="5400000" dist="19050">
              <a:srgbClr val="000000">
                <a:alpha val="50000"/>
              </a:srgbClr>
            </a:outerShdw>
          </a:effectLst>
        </p:spPr>
      </p:pic>
      <p:sp>
        <p:nvSpPr>
          <p:cNvPr id="375" name="Google Shape;375;g2e9a2cc8200_1_249"/>
          <p:cNvSpPr txBox="1"/>
          <p:nvPr/>
        </p:nvSpPr>
        <p:spPr>
          <a:xfrm>
            <a:off x="6364000"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cartes</a:t>
            </a:r>
            <a:endParaRPr sz="1000">
              <a:solidFill>
                <a:srgbClr val="FD2F27"/>
              </a:solidFill>
              <a:latin typeface="Palanquin"/>
              <a:ea typeface="Palanquin"/>
              <a:cs typeface="Palanquin"/>
              <a:sym typeface="Palanquin"/>
            </a:endParaRPr>
          </a:p>
        </p:txBody>
      </p:sp>
      <p:cxnSp>
        <p:nvCxnSpPr>
          <p:cNvPr id="376" name="Google Shape;376;g2e9a2cc8200_1_249"/>
          <p:cNvCxnSpPr/>
          <p:nvPr/>
        </p:nvCxnSpPr>
        <p:spPr>
          <a:xfrm>
            <a:off x="44750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77" name="Google Shape;377;g2e9a2cc8200_1_249"/>
          <p:cNvCxnSpPr/>
          <p:nvPr/>
        </p:nvCxnSpPr>
        <p:spPr>
          <a:xfrm>
            <a:off x="49093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78" name="Google Shape;378;g2e9a2cc8200_1_249"/>
          <p:cNvCxnSpPr/>
          <p:nvPr/>
        </p:nvCxnSpPr>
        <p:spPr>
          <a:xfrm>
            <a:off x="49376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79" name="Google Shape;379;g2e9a2cc8200_1_249"/>
          <p:cNvCxnSpPr/>
          <p:nvPr/>
        </p:nvCxnSpPr>
        <p:spPr>
          <a:xfrm>
            <a:off x="53719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80" name="Google Shape;380;g2e9a2cc8200_1_249"/>
          <p:cNvCxnSpPr/>
          <p:nvPr/>
        </p:nvCxnSpPr>
        <p:spPr>
          <a:xfrm>
            <a:off x="54002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81" name="Google Shape;381;g2e9a2cc8200_1_249"/>
          <p:cNvCxnSpPr/>
          <p:nvPr/>
        </p:nvCxnSpPr>
        <p:spPr>
          <a:xfrm>
            <a:off x="58345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82" name="Google Shape;382;g2e9a2cc8200_1_249"/>
          <p:cNvCxnSpPr/>
          <p:nvPr/>
        </p:nvCxnSpPr>
        <p:spPr>
          <a:xfrm>
            <a:off x="58628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83" name="Google Shape;383;g2e9a2cc8200_1_249"/>
          <p:cNvCxnSpPr/>
          <p:nvPr/>
        </p:nvCxnSpPr>
        <p:spPr>
          <a:xfrm>
            <a:off x="630027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384" name="Google Shape;384;g2e9a2cc8200_1_249"/>
          <p:cNvCxnSpPr/>
          <p:nvPr/>
        </p:nvCxnSpPr>
        <p:spPr>
          <a:xfrm>
            <a:off x="4408752" y="2420598"/>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85" name="Google Shape;385;g2e9a2cc8200_1_249"/>
          <p:cNvCxnSpPr/>
          <p:nvPr/>
        </p:nvCxnSpPr>
        <p:spPr>
          <a:xfrm>
            <a:off x="4408752" y="1983298"/>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86" name="Google Shape;386;g2e9a2cc8200_1_249"/>
          <p:cNvCxnSpPr/>
          <p:nvPr/>
        </p:nvCxnSpPr>
        <p:spPr>
          <a:xfrm>
            <a:off x="4408752" y="1911773"/>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87" name="Google Shape;387;g2e9a2cc8200_1_249"/>
          <p:cNvCxnSpPr/>
          <p:nvPr/>
        </p:nvCxnSpPr>
        <p:spPr>
          <a:xfrm>
            <a:off x="4408752" y="1474473"/>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88" name="Google Shape;388;g2e9a2cc8200_1_249"/>
          <p:cNvCxnSpPr/>
          <p:nvPr/>
        </p:nvCxnSpPr>
        <p:spPr>
          <a:xfrm>
            <a:off x="4408752" y="1402948"/>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389" name="Google Shape;389;g2e9a2cc8200_1_249"/>
          <p:cNvCxnSpPr/>
          <p:nvPr/>
        </p:nvCxnSpPr>
        <p:spPr>
          <a:xfrm>
            <a:off x="4408752" y="965648"/>
            <a:ext cx="2035800" cy="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e9a2cc8200_1_282"/>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On s</a:t>
            </a:r>
            <a:r>
              <a:rPr b="1" lang="fr" sz="2000">
                <a:solidFill>
                  <a:schemeClr val="lt1"/>
                </a:solidFill>
                <a:highlight>
                  <a:srgbClr val="003081"/>
                </a:highlight>
                <a:latin typeface="Palanquin"/>
                <a:ea typeface="Palanquin"/>
                <a:cs typeface="Palanquin"/>
                <a:sym typeface="Palanquin"/>
              </a:rPr>
              <a:t>’engage </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Allonger la durée de vie de ses appareils numériques / Avoir des usages numériques plus responsables</a:t>
            </a:r>
            <a:endParaRPr sz="1200">
              <a:solidFill>
                <a:srgbClr val="003081"/>
              </a:solidFill>
              <a:latin typeface="Palanquin"/>
              <a:ea typeface="Palanquin"/>
              <a:cs typeface="Palanquin"/>
              <a:sym typeface="Palanquin"/>
            </a:endParaRPr>
          </a:p>
          <a:p>
            <a:pPr indent="0" lvl="0" marL="0" rtl="0" algn="l">
              <a:spcBef>
                <a:spcPts val="0"/>
              </a:spcBef>
              <a:spcAft>
                <a:spcPts val="0"/>
              </a:spcAft>
              <a:buNone/>
            </a:pPr>
            <a:r>
              <a:t/>
            </a:r>
            <a:endParaRPr sz="1200">
              <a:solidFill>
                <a:srgbClr val="003081"/>
              </a:solidFill>
              <a:latin typeface="Palanquin"/>
              <a:ea typeface="Palanquin"/>
              <a:cs typeface="Palanquin"/>
              <a:sym typeface="Palanquin"/>
            </a:endParaRPr>
          </a:p>
          <a:p>
            <a:pPr indent="0" lvl="0" marL="0" rtl="0" algn="l">
              <a:spcBef>
                <a:spcPts val="0"/>
              </a:spcBef>
              <a:spcAft>
                <a:spcPts val="0"/>
              </a:spcAft>
              <a:buNone/>
            </a:pPr>
            <a:r>
              <a:t/>
            </a:r>
            <a:endParaRPr sz="1200">
              <a:solidFill>
                <a:srgbClr val="003081"/>
              </a:solidFill>
              <a:latin typeface="Palanquin"/>
              <a:ea typeface="Palanquin"/>
              <a:cs typeface="Palanquin"/>
              <a:sym typeface="Palanquin"/>
            </a:endParaRPr>
          </a:p>
        </p:txBody>
      </p:sp>
      <p:sp>
        <p:nvSpPr>
          <p:cNvPr id="395" name="Google Shape;395;g2e9a2cc8200_1_282"/>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collectif</a:t>
            </a:r>
            <a:endParaRPr b="1" sz="1000">
              <a:solidFill>
                <a:schemeClr val="lt1"/>
              </a:solidFill>
              <a:latin typeface="Palanquin"/>
              <a:ea typeface="Palanquin"/>
              <a:cs typeface="Palanquin"/>
              <a:sym typeface="Palanquin"/>
            </a:endParaRPr>
          </a:p>
        </p:txBody>
      </p:sp>
      <p:sp>
        <p:nvSpPr>
          <p:cNvPr id="396" name="Google Shape;396;g2e9a2cc8200_1_282"/>
          <p:cNvSpPr txBox="1"/>
          <p:nvPr/>
        </p:nvSpPr>
        <p:spPr>
          <a:xfrm>
            <a:off x="539975" y="16173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cxnSp>
        <p:nvCxnSpPr>
          <p:cNvPr id="397" name="Google Shape;397;g2e9a2cc8200_1_282"/>
          <p:cNvCxnSpPr/>
          <p:nvPr/>
        </p:nvCxnSpPr>
        <p:spPr>
          <a:xfrm>
            <a:off x="643925" y="1459975"/>
            <a:ext cx="7946700" cy="0"/>
          </a:xfrm>
          <a:prstGeom prst="straightConnector1">
            <a:avLst/>
          </a:prstGeom>
          <a:noFill/>
          <a:ln cap="flat" cmpd="sng" w="9525">
            <a:solidFill>
              <a:srgbClr val="003081"/>
            </a:solidFill>
            <a:prstDash val="dot"/>
            <a:round/>
            <a:headEnd len="med" w="med" type="none"/>
            <a:tailEnd len="med" w="med" type="none"/>
          </a:ln>
        </p:spPr>
      </p:cxnSp>
      <p:graphicFrame>
        <p:nvGraphicFramePr>
          <p:cNvPr id="398" name="Google Shape;398;g2e9a2cc8200_1_282"/>
          <p:cNvGraphicFramePr/>
          <p:nvPr/>
        </p:nvGraphicFramePr>
        <p:xfrm>
          <a:off x="657875" y="2150700"/>
          <a:ext cx="3000000" cy="3000000"/>
        </p:xfrm>
        <a:graphic>
          <a:graphicData uri="http://schemas.openxmlformats.org/drawingml/2006/table">
            <a:tbl>
              <a:tblPr>
                <a:noFill/>
                <a:tableStyleId>{3FA62632-10A8-4C35-A2C1-9BFF3825BF10}</a:tableStyleId>
              </a:tblPr>
              <a:tblGrid>
                <a:gridCol w="643075"/>
                <a:gridCol w="5724425"/>
                <a:gridCol w="1579200"/>
              </a:tblGrid>
              <a:tr h="561975">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1</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just">
                        <a:spcBef>
                          <a:spcPts val="0"/>
                        </a:spcBef>
                        <a:spcAft>
                          <a:spcPts val="0"/>
                        </a:spcAft>
                        <a:buNone/>
                      </a:pPr>
                      <a:r>
                        <a:rPr lang="fr" sz="1000">
                          <a:solidFill>
                            <a:srgbClr val="003081"/>
                          </a:solidFill>
                          <a:latin typeface="Palanquin"/>
                          <a:ea typeface="Palanquin"/>
                          <a:cs typeface="Palanquin"/>
                          <a:sym typeface="Palanquin"/>
                        </a:rPr>
                        <a:t>L’animateur propose aux participants de faire le point sur leurs pratiques numériques pour s’engager vers plus de sobriété. Il présente une (ou les deux) fiches et explique au groupe ce qu’ils doivent faire individuellement : positionner les cartes dans les colonnes prévues (Je le fais déjà / je m’engage à le faire / je voudrais le faire mais je ne sais pas comment / je ne veux pas le faire pour l’instant).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a:t>
                      </a:r>
                      <a:br>
                        <a:rPr b="1" lang="fr" sz="800">
                          <a:solidFill>
                            <a:srgbClr val="003081"/>
                          </a:solidFill>
                          <a:latin typeface="Palanquin"/>
                          <a:ea typeface="Palanquin"/>
                          <a:cs typeface="Palanquin"/>
                          <a:sym typeface="Palanquin"/>
                        </a:rPr>
                      </a:br>
                      <a:r>
                        <a:rPr b="1" lang="fr" sz="800">
                          <a:solidFill>
                            <a:srgbClr val="003081"/>
                          </a:solidFill>
                          <a:latin typeface="Palanquin"/>
                          <a:ea typeface="Palanquin"/>
                          <a:cs typeface="Palanquin"/>
                          <a:sym typeface="Palanquin"/>
                        </a:rPr>
                        <a:t>“Allonger la durée de vie” </a:t>
                      </a:r>
                      <a:br>
                        <a:rPr b="1" lang="fr" sz="800">
                          <a:solidFill>
                            <a:srgbClr val="003081"/>
                          </a:solidFill>
                          <a:latin typeface="Palanquin"/>
                          <a:ea typeface="Palanquin"/>
                          <a:cs typeface="Palanquin"/>
                          <a:sym typeface="Palanquin"/>
                        </a:rPr>
                      </a:br>
                      <a:endParaRPr b="1" sz="800">
                        <a:solidFill>
                          <a:srgbClr val="003081"/>
                        </a:solidFill>
                        <a:latin typeface="Palanquin"/>
                        <a:ea typeface="Palanquin"/>
                        <a:cs typeface="Palanquin"/>
                        <a:sym typeface="Palanquin"/>
                      </a:endParaRPr>
                    </a:p>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a:t>
                      </a:r>
                      <a:endParaRPr b="1" sz="800">
                        <a:solidFill>
                          <a:srgbClr val="003081"/>
                        </a:solidFill>
                        <a:latin typeface="Palanquin"/>
                        <a:ea typeface="Palanquin"/>
                        <a:cs typeface="Palanquin"/>
                        <a:sym typeface="Palanquin"/>
                      </a:endParaRPr>
                    </a:p>
                    <a:p>
                      <a:pPr indent="0" lvl="0" marL="457200" rtl="0" algn="l">
                        <a:spcBef>
                          <a:spcPts val="0"/>
                        </a:spcBef>
                        <a:spcAft>
                          <a:spcPts val="0"/>
                        </a:spcAft>
                        <a:buNone/>
                      </a:pPr>
                      <a:r>
                        <a:rPr b="1" lang="fr" sz="800">
                          <a:solidFill>
                            <a:srgbClr val="003081"/>
                          </a:solidFill>
                          <a:latin typeface="Palanquin"/>
                          <a:ea typeface="Palanquin"/>
                          <a:cs typeface="Palanquin"/>
                          <a:sym typeface="Palanquin"/>
                        </a:rPr>
                        <a:t>“Avoir des usages responsables”</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707000">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2</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just">
                        <a:spcBef>
                          <a:spcPts val="0"/>
                        </a:spcBef>
                        <a:spcAft>
                          <a:spcPts val="0"/>
                        </a:spcAft>
                        <a:buNone/>
                      </a:pPr>
                      <a:r>
                        <a:rPr lang="fr" sz="1000">
                          <a:solidFill>
                            <a:srgbClr val="003081"/>
                          </a:solidFill>
                          <a:latin typeface="Palanquin"/>
                          <a:ea typeface="Palanquin"/>
                          <a:cs typeface="Palanquin"/>
                          <a:sym typeface="Palanquin"/>
                        </a:rPr>
                        <a:t>Une fois les fiches remplies, l’animateur propose une mise en commun des actions. Chacun explique son point de vue. Le but est de convaincre dans la mesure du possible ceux qui ont des actions dans “je ne veux pas le faire pour l’instant” de les changer de colonne.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707000">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3</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just">
                        <a:spcBef>
                          <a:spcPts val="0"/>
                        </a:spcBef>
                        <a:spcAft>
                          <a:spcPts val="0"/>
                        </a:spcAft>
                        <a:buNone/>
                      </a:pPr>
                      <a:r>
                        <a:rPr lang="fr" sz="1000">
                          <a:solidFill>
                            <a:srgbClr val="003081"/>
                          </a:solidFill>
                          <a:latin typeface="Palanquin"/>
                          <a:ea typeface="Palanquin"/>
                          <a:cs typeface="Palanquin"/>
                          <a:sym typeface="Palanquin"/>
                        </a:rPr>
                        <a:t>L’animateur organise des groupes de travail pair-à-pair pour trouver des solutions pour ceux qui ont des actions dans la colonne “je voudrais le faire mais je ne sais pas comment”. Les groupes travaillent et proposent leurs solutions à l’ensemble des participants.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92100" lvl="0" marL="457200" rtl="0" algn="l">
                        <a:spcBef>
                          <a:spcPts val="0"/>
                        </a:spcBef>
                        <a:spcAft>
                          <a:spcPts val="0"/>
                        </a:spcAft>
                        <a:buClr>
                          <a:srgbClr val="003081"/>
                        </a:buClr>
                        <a:buSzPts val="1000"/>
                        <a:buFont typeface="Palanquin"/>
                        <a:buChar char="●"/>
                      </a:pPr>
                      <a:r>
                        <a:rPr b="1" lang="fr" sz="800">
                          <a:solidFill>
                            <a:srgbClr val="003081"/>
                          </a:solidFill>
                          <a:latin typeface="Palanquin"/>
                          <a:ea typeface="Palanquin"/>
                          <a:cs typeface="Palanquin"/>
                          <a:sym typeface="Palanquin"/>
                        </a:rPr>
                        <a:t>Des ordinateurs pour faire des recherches si besoin</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e9a2cc8200_1_295"/>
          <p:cNvSpPr txBox="1"/>
          <p:nvPr/>
        </p:nvSpPr>
        <p:spPr>
          <a:xfrm>
            <a:off x="539975" y="474300"/>
            <a:ext cx="79890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imprimer et fabriquer (suite)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sp>
        <p:nvSpPr>
          <p:cNvPr id="404" name="Google Shape;404;g2e9a2cc8200_1_295"/>
          <p:cNvSpPr txBox="1"/>
          <p:nvPr/>
        </p:nvSpPr>
        <p:spPr>
          <a:xfrm>
            <a:off x="2560850"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les fiches “Allonger la durée de vie” et “Avoir des usages responsables”</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rPr lang="fr" sz="1000">
                <a:solidFill>
                  <a:srgbClr val="FD2F27"/>
                </a:solidFill>
                <a:latin typeface="Palanquin"/>
                <a:ea typeface="Palanquin"/>
                <a:cs typeface="Palanquin"/>
                <a:sym typeface="Palanquin"/>
              </a:rPr>
              <a:t>Un exemplaire par participants</a:t>
            </a:r>
            <a:endParaRPr sz="1000">
              <a:solidFill>
                <a:srgbClr val="FD2F27"/>
              </a:solidFill>
              <a:latin typeface="Palanquin"/>
              <a:ea typeface="Palanquin"/>
              <a:cs typeface="Palanquin"/>
              <a:sym typeface="Palanquin"/>
            </a:endParaRPr>
          </a:p>
        </p:txBody>
      </p:sp>
      <p:pic>
        <p:nvPicPr>
          <p:cNvPr id="405" name="Google Shape;405;g2e9a2cc8200_1_295"/>
          <p:cNvPicPr preferRelativeResize="0"/>
          <p:nvPr/>
        </p:nvPicPr>
        <p:blipFill>
          <a:blip r:embed="rId3">
            <a:alphaModFix/>
          </a:blip>
          <a:stretch>
            <a:fillRect/>
          </a:stretch>
        </p:blipFill>
        <p:spPr>
          <a:xfrm>
            <a:off x="651925" y="860100"/>
            <a:ext cx="1955250" cy="2772699"/>
          </a:xfrm>
          <a:prstGeom prst="rect">
            <a:avLst/>
          </a:prstGeom>
          <a:noFill/>
          <a:ln>
            <a:noFill/>
          </a:ln>
          <a:effectLst>
            <a:outerShdw blurRad="57150" rotWithShape="0" algn="bl" dir="5400000" dist="19050">
              <a:srgbClr val="000000">
                <a:alpha val="50000"/>
              </a:srgbClr>
            </a:outerShdw>
          </a:effectLst>
        </p:spPr>
      </p:pic>
      <p:pic>
        <p:nvPicPr>
          <p:cNvPr id="406" name="Google Shape;406;g2e9a2cc8200_1_295"/>
          <p:cNvPicPr preferRelativeResize="0"/>
          <p:nvPr/>
        </p:nvPicPr>
        <p:blipFill>
          <a:blip r:embed="rId4">
            <a:alphaModFix/>
          </a:blip>
          <a:stretch>
            <a:fillRect/>
          </a:stretch>
        </p:blipFill>
        <p:spPr>
          <a:xfrm>
            <a:off x="4408750" y="860100"/>
            <a:ext cx="1955249" cy="2777345"/>
          </a:xfrm>
          <a:prstGeom prst="rect">
            <a:avLst/>
          </a:prstGeom>
          <a:noFill/>
          <a:ln>
            <a:noFill/>
          </a:ln>
          <a:effectLst>
            <a:outerShdw blurRad="57150" rotWithShape="0" algn="bl" dir="5400000" dist="19050">
              <a:srgbClr val="000000">
                <a:alpha val="50000"/>
              </a:srgbClr>
            </a:outerShdw>
          </a:effectLst>
        </p:spPr>
      </p:pic>
      <p:sp>
        <p:nvSpPr>
          <p:cNvPr id="407" name="Google Shape;407;g2e9a2cc8200_1_295"/>
          <p:cNvSpPr txBox="1"/>
          <p:nvPr/>
        </p:nvSpPr>
        <p:spPr>
          <a:xfrm>
            <a:off x="6364000"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cartes</a:t>
            </a:r>
            <a:endParaRPr sz="1000">
              <a:solidFill>
                <a:srgbClr val="FD2F27"/>
              </a:solidFill>
              <a:latin typeface="Palanquin"/>
              <a:ea typeface="Palanquin"/>
              <a:cs typeface="Palanquin"/>
              <a:sym typeface="Palanquin"/>
            </a:endParaRPr>
          </a:p>
        </p:txBody>
      </p:sp>
      <p:cxnSp>
        <p:nvCxnSpPr>
          <p:cNvPr id="408" name="Google Shape;408;g2e9a2cc8200_1_295"/>
          <p:cNvCxnSpPr/>
          <p:nvPr/>
        </p:nvCxnSpPr>
        <p:spPr>
          <a:xfrm>
            <a:off x="44750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09" name="Google Shape;409;g2e9a2cc8200_1_295"/>
          <p:cNvCxnSpPr/>
          <p:nvPr/>
        </p:nvCxnSpPr>
        <p:spPr>
          <a:xfrm>
            <a:off x="49093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10" name="Google Shape;410;g2e9a2cc8200_1_295"/>
          <p:cNvCxnSpPr/>
          <p:nvPr/>
        </p:nvCxnSpPr>
        <p:spPr>
          <a:xfrm>
            <a:off x="49376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11" name="Google Shape;411;g2e9a2cc8200_1_295"/>
          <p:cNvCxnSpPr/>
          <p:nvPr/>
        </p:nvCxnSpPr>
        <p:spPr>
          <a:xfrm>
            <a:off x="53719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12" name="Google Shape;412;g2e9a2cc8200_1_295"/>
          <p:cNvCxnSpPr/>
          <p:nvPr/>
        </p:nvCxnSpPr>
        <p:spPr>
          <a:xfrm>
            <a:off x="54002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13" name="Google Shape;413;g2e9a2cc8200_1_295"/>
          <p:cNvCxnSpPr/>
          <p:nvPr/>
        </p:nvCxnSpPr>
        <p:spPr>
          <a:xfrm>
            <a:off x="58345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14" name="Google Shape;414;g2e9a2cc8200_1_295"/>
          <p:cNvCxnSpPr/>
          <p:nvPr/>
        </p:nvCxnSpPr>
        <p:spPr>
          <a:xfrm>
            <a:off x="586282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15" name="Google Shape;415;g2e9a2cc8200_1_295"/>
          <p:cNvCxnSpPr/>
          <p:nvPr/>
        </p:nvCxnSpPr>
        <p:spPr>
          <a:xfrm>
            <a:off x="6300275" y="814475"/>
            <a:ext cx="0" cy="1826400"/>
          </a:xfrm>
          <a:prstGeom prst="straightConnector1">
            <a:avLst/>
          </a:prstGeom>
          <a:noFill/>
          <a:ln cap="flat" cmpd="sng" w="9525">
            <a:solidFill>
              <a:srgbClr val="FD2F27"/>
            </a:solidFill>
            <a:prstDash val="dash"/>
            <a:round/>
            <a:headEnd len="med" w="med" type="none"/>
            <a:tailEnd len="med" w="med" type="none"/>
          </a:ln>
        </p:spPr>
      </p:cxnSp>
      <p:cxnSp>
        <p:nvCxnSpPr>
          <p:cNvPr id="416" name="Google Shape;416;g2e9a2cc8200_1_295"/>
          <p:cNvCxnSpPr/>
          <p:nvPr/>
        </p:nvCxnSpPr>
        <p:spPr>
          <a:xfrm>
            <a:off x="4408752" y="2420598"/>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417" name="Google Shape;417;g2e9a2cc8200_1_295"/>
          <p:cNvCxnSpPr/>
          <p:nvPr/>
        </p:nvCxnSpPr>
        <p:spPr>
          <a:xfrm>
            <a:off x="4408752" y="1983298"/>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418" name="Google Shape;418;g2e9a2cc8200_1_295"/>
          <p:cNvCxnSpPr/>
          <p:nvPr/>
        </p:nvCxnSpPr>
        <p:spPr>
          <a:xfrm>
            <a:off x="4408752" y="1911773"/>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419" name="Google Shape;419;g2e9a2cc8200_1_295"/>
          <p:cNvCxnSpPr/>
          <p:nvPr/>
        </p:nvCxnSpPr>
        <p:spPr>
          <a:xfrm>
            <a:off x="4408752" y="1474473"/>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420" name="Google Shape;420;g2e9a2cc8200_1_295"/>
          <p:cNvCxnSpPr/>
          <p:nvPr/>
        </p:nvCxnSpPr>
        <p:spPr>
          <a:xfrm>
            <a:off x="4408752" y="1402948"/>
            <a:ext cx="2035800" cy="0"/>
          </a:xfrm>
          <a:prstGeom prst="straightConnector1">
            <a:avLst/>
          </a:prstGeom>
          <a:noFill/>
          <a:ln cap="flat" cmpd="sng" w="9525">
            <a:solidFill>
              <a:srgbClr val="FD2F27"/>
            </a:solidFill>
            <a:prstDash val="dash"/>
            <a:round/>
            <a:headEnd len="med" w="med" type="none"/>
            <a:tailEnd len="med" w="med" type="none"/>
          </a:ln>
        </p:spPr>
      </p:cxnSp>
      <p:cxnSp>
        <p:nvCxnSpPr>
          <p:cNvPr id="421" name="Google Shape;421;g2e9a2cc8200_1_295"/>
          <p:cNvCxnSpPr/>
          <p:nvPr/>
        </p:nvCxnSpPr>
        <p:spPr>
          <a:xfrm>
            <a:off x="4408752" y="965648"/>
            <a:ext cx="2035800" cy="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2F27"/>
        </a:solidFill>
      </p:bgPr>
    </p:bg>
    <p:spTree>
      <p:nvGrpSpPr>
        <p:cNvPr id="425" name="Shape 425"/>
        <p:cNvGrpSpPr/>
        <p:nvPr/>
      </p:nvGrpSpPr>
      <p:grpSpPr>
        <a:xfrm>
          <a:off x="0" y="0"/>
          <a:ext cx="0" cy="0"/>
          <a:chOff x="0" y="0"/>
          <a:chExt cx="0" cy="0"/>
        </a:xfrm>
      </p:grpSpPr>
      <p:cxnSp>
        <p:nvCxnSpPr>
          <p:cNvPr id="426" name="Google Shape;426;g2e9a2cc8200_1_43"/>
          <p:cNvCxnSpPr/>
          <p:nvPr/>
        </p:nvCxnSpPr>
        <p:spPr>
          <a:xfrm>
            <a:off x="759259" y="3222157"/>
            <a:ext cx="4032900" cy="0"/>
          </a:xfrm>
          <a:prstGeom prst="straightConnector1">
            <a:avLst/>
          </a:prstGeom>
          <a:noFill/>
          <a:ln cap="flat" cmpd="sng" w="76200">
            <a:solidFill>
              <a:srgbClr val="003081"/>
            </a:solidFill>
            <a:prstDash val="solid"/>
            <a:round/>
            <a:headEnd len="sm" w="sm" type="none"/>
            <a:tailEnd len="sm" w="sm" type="none"/>
          </a:ln>
        </p:spPr>
      </p:cxnSp>
      <p:sp>
        <p:nvSpPr>
          <p:cNvPr id="427" name="Google Shape;427;g2e9a2cc8200_1_43"/>
          <p:cNvSpPr txBox="1"/>
          <p:nvPr/>
        </p:nvSpPr>
        <p:spPr>
          <a:xfrm>
            <a:off x="473475" y="1855350"/>
            <a:ext cx="6331200" cy="1232400"/>
          </a:xfrm>
          <a:prstGeom prst="rect">
            <a:avLst/>
          </a:prstGeom>
          <a:noFill/>
          <a:ln>
            <a:noFill/>
          </a:ln>
        </p:spPr>
        <p:txBody>
          <a:bodyPr anchorCtr="0" anchor="t" bIns="45700" lIns="45700" spcFirstLastPara="1" rIns="45700" wrap="square" tIns="46800">
            <a:spAutoFit/>
          </a:bodyPr>
          <a:lstStyle/>
          <a:p>
            <a:pPr indent="0" lvl="0" marL="266700" marR="266700" rtl="0" algn="l">
              <a:spcBef>
                <a:spcPts val="0"/>
              </a:spcBef>
              <a:spcAft>
                <a:spcPts val="0"/>
              </a:spcAft>
              <a:buClr>
                <a:schemeClr val="dk1"/>
              </a:buClr>
              <a:buSzPts val="1100"/>
              <a:buFont typeface="Arial"/>
              <a:buNone/>
            </a:pPr>
            <a:r>
              <a:rPr b="1" lang="fr" sz="3700">
                <a:solidFill>
                  <a:srgbClr val="FFFFFF"/>
                </a:solidFill>
                <a:latin typeface="Palanquin"/>
                <a:ea typeface="Palanquin"/>
                <a:cs typeface="Palanquin"/>
                <a:sym typeface="Palanquin"/>
              </a:rPr>
              <a:t>La fin de vie </a:t>
            </a:r>
            <a:endParaRPr b="1" sz="3700">
              <a:solidFill>
                <a:srgbClr val="FFFFFF"/>
              </a:solidFill>
              <a:latin typeface="Palanquin"/>
              <a:ea typeface="Palanquin"/>
              <a:cs typeface="Palanquin"/>
              <a:sym typeface="Palanquin"/>
            </a:endParaRPr>
          </a:p>
          <a:p>
            <a:pPr indent="0" lvl="0" marL="266700" marR="266700" rtl="0" algn="l">
              <a:spcBef>
                <a:spcPts val="0"/>
              </a:spcBef>
              <a:spcAft>
                <a:spcPts val="0"/>
              </a:spcAft>
              <a:buClr>
                <a:schemeClr val="dk1"/>
              </a:buClr>
              <a:buSzPts val="1100"/>
              <a:buFont typeface="Arial"/>
              <a:buNone/>
            </a:pPr>
            <a:r>
              <a:rPr b="1" lang="fr" sz="3700">
                <a:solidFill>
                  <a:srgbClr val="FFFFFF"/>
                </a:solidFill>
                <a:latin typeface="Palanquin"/>
                <a:ea typeface="Palanquin"/>
                <a:cs typeface="Palanquin"/>
                <a:sym typeface="Palanquin"/>
              </a:rPr>
              <a:t>des outils numériques</a:t>
            </a:r>
            <a:endParaRPr b="1" sz="3700">
              <a:solidFill>
                <a:srgbClr val="FFFFFF"/>
              </a:solidFill>
              <a:latin typeface="Palanquin"/>
              <a:ea typeface="Palanquin"/>
              <a:cs typeface="Palanquin"/>
              <a:sym typeface="Palanquin"/>
            </a:endParaRPr>
          </a:p>
        </p:txBody>
      </p:sp>
      <p:sp>
        <p:nvSpPr>
          <p:cNvPr id="428" name="Google Shape;428;g2e9a2cc8200_1_43"/>
          <p:cNvSpPr txBox="1"/>
          <p:nvPr/>
        </p:nvSpPr>
        <p:spPr>
          <a:xfrm>
            <a:off x="473475" y="3498650"/>
            <a:ext cx="6331200" cy="462900"/>
          </a:xfrm>
          <a:prstGeom prst="rect">
            <a:avLst/>
          </a:prstGeom>
          <a:noFill/>
          <a:ln>
            <a:noFill/>
          </a:ln>
        </p:spPr>
        <p:txBody>
          <a:bodyPr anchorCtr="0" anchor="t" bIns="45700" lIns="45700" spcFirstLastPara="1" rIns="45700" wrap="square" tIns="46800">
            <a:spAutoFit/>
          </a:bodyPr>
          <a:lstStyle/>
          <a:p>
            <a:pPr indent="-304800" lvl="0" marL="457200" marR="266700" rtl="0" algn="l">
              <a:spcBef>
                <a:spcPts val="0"/>
              </a:spcBef>
              <a:spcAft>
                <a:spcPts val="0"/>
              </a:spcAft>
              <a:buClr>
                <a:srgbClr val="FFFFFF"/>
              </a:buClr>
              <a:buSzPts val="1200"/>
              <a:buFont typeface="Palanquin"/>
              <a:buChar char="➔"/>
            </a:pPr>
            <a:r>
              <a:rPr lang="fr" sz="1200">
                <a:solidFill>
                  <a:srgbClr val="FFFFFF"/>
                </a:solidFill>
                <a:latin typeface="Palanquin"/>
                <a:ea typeface="Palanquin"/>
                <a:cs typeface="Palanquin"/>
                <a:sym typeface="Palanquin"/>
              </a:rPr>
              <a:t>Identifier les moyens et acteurs pour réparer et faire recycler ses outils numériques</a:t>
            </a:r>
            <a:endParaRPr sz="1200">
              <a:solidFill>
                <a:srgbClr val="FFFFFF"/>
              </a:solidFill>
              <a:latin typeface="Palanquin"/>
              <a:ea typeface="Palanquin"/>
              <a:cs typeface="Palanquin"/>
              <a:sym typeface="Palanquin"/>
            </a:endParaRPr>
          </a:p>
          <a:p>
            <a:pPr indent="0" lvl="0" marL="0" marR="266700" rtl="0" algn="l">
              <a:spcBef>
                <a:spcPts val="0"/>
              </a:spcBef>
              <a:spcAft>
                <a:spcPts val="0"/>
              </a:spcAft>
              <a:buNone/>
            </a:pPr>
            <a:r>
              <a:t/>
            </a:r>
            <a:endParaRPr sz="1200">
              <a:solidFill>
                <a:srgbClr val="FFFFFF"/>
              </a:solidFill>
              <a:latin typeface="Palanquin"/>
              <a:ea typeface="Palanquin"/>
              <a:cs typeface="Palanquin"/>
              <a:sym typeface="Palanqui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ea231d5c6b_1_0"/>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Les acteurs autour de moi</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a:t>
            </a:r>
            <a:r>
              <a:rPr lang="fr" sz="1200">
                <a:solidFill>
                  <a:srgbClr val="003081"/>
                </a:solidFill>
                <a:latin typeface="Palanquin"/>
                <a:ea typeface="Palanquin"/>
                <a:cs typeface="Palanquin"/>
                <a:sym typeface="Palanquin"/>
              </a:rPr>
              <a:t>Identifier les moyens et acteurs pour acheter, réparer et faire recycler ses outils numériques</a:t>
            </a:r>
            <a:endParaRPr b="1" sz="1800">
              <a:solidFill>
                <a:schemeClr val="lt1"/>
              </a:solidFill>
              <a:highlight>
                <a:srgbClr val="003081"/>
              </a:highlight>
              <a:latin typeface="Palanquin"/>
              <a:ea typeface="Palanquin"/>
              <a:cs typeface="Palanquin"/>
              <a:sym typeface="Palanquin"/>
            </a:endParaRPr>
          </a:p>
        </p:txBody>
      </p:sp>
      <p:sp>
        <p:nvSpPr>
          <p:cNvPr id="434" name="Google Shape;434;g2ea231d5c6b_1_0"/>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individuel</a:t>
            </a:r>
            <a:endParaRPr b="1" sz="1000">
              <a:solidFill>
                <a:schemeClr val="lt1"/>
              </a:solidFill>
              <a:latin typeface="Palanquin"/>
              <a:ea typeface="Palanquin"/>
              <a:cs typeface="Palanquin"/>
              <a:sym typeface="Palanquin"/>
            </a:endParaRPr>
          </a:p>
        </p:txBody>
      </p:sp>
      <p:cxnSp>
        <p:nvCxnSpPr>
          <p:cNvPr id="435" name="Google Shape;435;g2ea231d5c6b_1_0"/>
          <p:cNvCxnSpPr/>
          <p:nvPr/>
        </p:nvCxnSpPr>
        <p:spPr>
          <a:xfrm>
            <a:off x="643925" y="1459975"/>
            <a:ext cx="7946700" cy="0"/>
          </a:xfrm>
          <a:prstGeom prst="straightConnector1">
            <a:avLst/>
          </a:prstGeom>
          <a:noFill/>
          <a:ln cap="flat" cmpd="sng" w="9525">
            <a:solidFill>
              <a:srgbClr val="003081"/>
            </a:solidFill>
            <a:prstDash val="dot"/>
            <a:round/>
            <a:headEnd len="med" w="med" type="none"/>
            <a:tailEnd len="med" w="med" type="none"/>
          </a:ln>
        </p:spPr>
      </p:cxnSp>
      <p:graphicFrame>
        <p:nvGraphicFramePr>
          <p:cNvPr id="436" name="Google Shape;436;g2ea231d5c6b_1_0"/>
          <p:cNvGraphicFramePr/>
          <p:nvPr/>
        </p:nvGraphicFramePr>
        <p:xfrm>
          <a:off x="657875" y="2150700"/>
          <a:ext cx="3000000" cy="3000000"/>
        </p:xfrm>
        <a:graphic>
          <a:graphicData uri="http://schemas.openxmlformats.org/drawingml/2006/table">
            <a:tbl>
              <a:tblPr>
                <a:noFill/>
                <a:tableStyleId>{3FA62632-10A8-4C35-A2C1-9BFF3825BF10}</a:tableStyleId>
              </a:tblPr>
              <a:tblGrid>
                <a:gridCol w="6228450"/>
                <a:gridCol w="1718250"/>
              </a:tblGrid>
              <a:tr h="561975">
                <a:tc>
                  <a:txBody>
                    <a:bodyPr/>
                    <a:lstStyle/>
                    <a:p>
                      <a:pPr indent="0" lvl="0" marL="0" rtl="0" algn="just">
                        <a:spcBef>
                          <a:spcPts val="0"/>
                        </a:spcBef>
                        <a:spcAft>
                          <a:spcPts val="0"/>
                        </a:spcAft>
                        <a:buClr>
                          <a:schemeClr val="dk1"/>
                        </a:buClr>
                        <a:buSzPts val="1100"/>
                        <a:buFont typeface="Arial"/>
                        <a:buNone/>
                      </a:pPr>
                      <a:r>
                        <a:rPr lang="fr" sz="1000">
                          <a:solidFill>
                            <a:srgbClr val="003081"/>
                          </a:solidFill>
                          <a:latin typeface="Palanquin"/>
                          <a:ea typeface="Palanquin"/>
                          <a:cs typeface="Palanquin"/>
                          <a:sym typeface="Palanquin"/>
                        </a:rPr>
                        <a:t>Le médiateur demande à l’usager s’il connaît des acteurs qui lui sont accessibles pour acheter un appareil reconditionné, pour faire réparer ou faire recycler son appareil. Il lui demande de remplir les “Fiches acteurs” pour ceux qu’il connaît, et lui montre les autres “Fiches acteurs” préalablement remplies par le médiateur ou les autres usagers.</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Cartes acteurs - long</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437" name="Google Shape;437;g2ea231d5c6b_1_0"/>
          <p:cNvSpPr txBox="1"/>
          <p:nvPr/>
        </p:nvSpPr>
        <p:spPr>
          <a:xfrm>
            <a:off x="539975" y="16173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sp>
        <p:nvSpPr>
          <p:cNvPr id="438" name="Google Shape;438;g2ea231d5c6b_1_0"/>
          <p:cNvSpPr txBox="1"/>
          <p:nvPr/>
        </p:nvSpPr>
        <p:spPr>
          <a:xfrm>
            <a:off x="539975" y="3191663"/>
            <a:ext cx="79890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imprimer et fabriquer</a:t>
            </a:r>
            <a:endParaRPr b="1" sz="1200">
              <a:solidFill>
                <a:schemeClr val="lt1"/>
              </a:solidFill>
              <a:highlight>
                <a:srgbClr val="003081"/>
              </a:highlight>
              <a:latin typeface="Palanquin"/>
              <a:ea typeface="Palanquin"/>
              <a:cs typeface="Palanquin"/>
              <a:sym typeface="Palanquin"/>
            </a:endParaRPr>
          </a:p>
        </p:txBody>
      </p:sp>
      <p:cxnSp>
        <p:nvCxnSpPr>
          <p:cNvPr id="439" name="Google Shape;439;g2ea231d5c6b_1_0"/>
          <p:cNvCxnSpPr/>
          <p:nvPr/>
        </p:nvCxnSpPr>
        <p:spPr>
          <a:xfrm>
            <a:off x="657600" y="3142400"/>
            <a:ext cx="7946700" cy="0"/>
          </a:xfrm>
          <a:prstGeom prst="straightConnector1">
            <a:avLst/>
          </a:prstGeom>
          <a:noFill/>
          <a:ln cap="flat" cmpd="sng" w="9525">
            <a:solidFill>
              <a:srgbClr val="003081"/>
            </a:solidFill>
            <a:prstDash val="dot"/>
            <a:round/>
            <a:headEnd len="med" w="med" type="none"/>
            <a:tailEnd len="med" w="med" type="none"/>
          </a:ln>
        </p:spPr>
      </p:cxnSp>
      <p:pic>
        <p:nvPicPr>
          <p:cNvPr id="440" name="Google Shape;440;g2ea231d5c6b_1_0"/>
          <p:cNvPicPr preferRelativeResize="0"/>
          <p:nvPr/>
        </p:nvPicPr>
        <p:blipFill>
          <a:blip r:embed="rId3">
            <a:alphaModFix/>
          </a:blip>
          <a:stretch>
            <a:fillRect/>
          </a:stretch>
        </p:blipFill>
        <p:spPr>
          <a:xfrm rot="-5400000">
            <a:off x="949414" y="3418477"/>
            <a:ext cx="1191763" cy="1683440"/>
          </a:xfrm>
          <a:prstGeom prst="rect">
            <a:avLst/>
          </a:prstGeom>
          <a:noFill/>
          <a:ln>
            <a:noFill/>
          </a:ln>
          <a:effectLst>
            <a:outerShdw blurRad="57150" rotWithShape="0" algn="bl" dir="5400000" dist="19050">
              <a:srgbClr val="000000">
                <a:alpha val="50000"/>
              </a:srgbClr>
            </a:outerShdw>
          </a:effectLst>
        </p:spPr>
      </p:pic>
      <p:cxnSp>
        <p:nvCxnSpPr>
          <p:cNvPr id="441" name="Google Shape;441;g2ea231d5c6b_1_0"/>
          <p:cNvCxnSpPr/>
          <p:nvPr/>
        </p:nvCxnSpPr>
        <p:spPr>
          <a:xfrm rot="-5400000">
            <a:off x="84923" y="4258675"/>
            <a:ext cx="1362600" cy="0"/>
          </a:xfrm>
          <a:prstGeom prst="straightConnector1">
            <a:avLst/>
          </a:prstGeom>
          <a:noFill/>
          <a:ln cap="flat" cmpd="sng" w="9525">
            <a:solidFill>
              <a:srgbClr val="FD2F27"/>
            </a:solidFill>
            <a:prstDash val="dash"/>
            <a:round/>
            <a:headEnd len="med" w="med" type="none"/>
            <a:tailEnd len="med" w="med" type="none"/>
          </a:ln>
        </p:spPr>
      </p:cxnSp>
      <p:cxnSp>
        <p:nvCxnSpPr>
          <p:cNvPr id="442" name="Google Shape;442;g2ea231d5c6b_1_0"/>
          <p:cNvCxnSpPr/>
          <p:nvPr/>
        </p:nvCxnSpPr>
        <p:spPr>
          <a:xfrm rot="10800000">
            <a:off x="1567475" y="3884321"/>
            <a:ext cx="0" cy="1847100"/>
          </a:xfrm>
          <a:prstGeom prst="straightConnector1">
            <a:avLst/>
          </a:prstGeom>
          <a:noFill/>
          <a:ln cap="flat" cmpd="sng" w="9525">
            <a:solidFill>
              <a:srgbClr val="FD2F27"/>
            </a:solidFill>
            <a:prstDash val="dash"/>
            <a:round/>
            <a:headEnd len="med" w="med" type="none"/>
            <a:tailEnd len="med" w="med" type="none"/>
          </a:ln>
        </p:spPr>
      </p:cxnSp>
      <p:cxnSp>
        <p:nvCxnSpPr>
          <p:cNvPr id="443" name="Google Shape;443;g2ea231d5c6b_1_0"/>
          <p:cNvCxnSpPr/>
          <p:nvPr/>
        </p:nvCxnSpPr>
        <p:spPr>
          <a:xfrm rot="10800000">
            <a:off x="1567475" y="3359040"/>
            <a:ext cx="0" cy="1847100"/>
          </a:xfrm>
          <a:prstGeom prst="straightConnector1">
            <a:avLst/>
          </a:prstGeom>
          <a:noFill/>
          <a:ln cap="flat" cmpd="sng" w="9525">
            <a:solidFill>
              <a:srgbClr val="FD2F27"/>
            </a:solidFill>
            <a:prstDash val="dash"/>
            <a:round/>
            <a:headEnd len="med" w="med" type="none"/>
            <a:tailEnd len="med" w="med" type="none"/>
          </a:ln>
        </p:spPr>
      </p:cxnSp>
      <p:cxnSp>
        <p:nvCxnSpPr>
          <p:cNvPr id="444" name="Google Shape;444;g2ea231d5c6b_1_0"/>
          <p:cNvCxnSpPr/>
          <p:nvPr/>
        </p:nvCxnSpPr>
        <p:spPr>
          <a:xfrm rot="10800000">
            <a:off x="1567475" y="3310855"/>
            <a:ext cx="0" cy="1847100"/>
          </a:xfrm>
          <a:prstGeom prst="straightConnector1">
            <a:avLst/>
          </a:prstGeom>
          <a:noFill/>
          <a:ln cap="flat" cmpd="sng" w="9525">
            <a:solidFill>
              <a:srgbClr val="FD2F27"/>
            </a:solidFill>
            <a:prstDash val="dash"/>
            <a:round/>
            <a:headEnd len="med" w="med" type="none"/>
            <a:tailEnd len="med" w="med" type="none"/>
          </a:ln>
        </p:spPr>
      </p:cxnSp>
      <p:cxnSp>
        <p:nvCxnSpPr>
          <p:cNvPr id="445" name="Google Shape;445;g2ea231d5c6b_1_0"/>
          <p:cNvCxnSpPr/>
          <p:nvPr/>
        </p:nvCxnSpPr>
        <p:spPr>
          <a:xfrm rot="10800000">
            <a:off x="1567475" y="2790388"/>
            <a:ext cx="0" cy="1847100"/>
          </a:xfrm>
          <a:prstGeom prst="straightConnector1">
            <a:avLst/>
          </a:prstGeom>
          <a:noFill/>
          <a:ln cap="flat" cmpd="sng" w="9525">
            <a:solidFill>
              <a:srgbClr val="FD2F27"/>
            </a:solidFill>
            <a:prstDash val="dash"/>
            <a:round/>
            <a:headEnd len="med" w="med" type="none"/>
            <a:tailEnd len="med" w="med" type="none"/>
          </a:ln>
        </p:spPr>
      </p:cxnSp>
      <p:cxnSp>
        <p:nvCxnSpPr>
          <p:cNvPr id="446" name="Google Shape;446;g2ea231d5c6b_1_0"/>
          <p:cNvCxnSpPr/>
          <p:nvPr/>
        </p:nvCxnSpPr>
        <p:spPr>
          <a:xfrm rot="-5400000">
            <a:off x="1641507" y="4258675"/>
            <a:ext cx="1362600" cy="0"/>
          </a:xfrm>
          <a:prstGeom prst="straightConnector1">
            <a:avLst/>
          </a:prstGeom>
          <a:noFill/>
          <a:ln cap="flat" cmpd="sng" w="9525">
            <a:solidFill>
              <a:srgbClr val="FD2F27"/>
            </a:solidFill>
            <a:prstDash val="dash"/>
            <a:round/>
            <a:headEnd len="med" w="med" type="none"/>
            <a:tailEnd len="med" w="med" type="none"/>
          </a:ln>
        </p:spPr>
      </p:cxnSp>
      <p:cxnSp>
        <p:nvCxnSpPr>
          <p:cNvPr id="447" name="Google Shape;447;g2ea231d5c6b_1_0"/>
          <p:cNvCxnSpPr/>
          <p:nvPr/>
        </p:nvCxnSpPr>
        <p:spPr>
          <a:xfrm rot="-5400000">
            <a:off x="1159597" y="4258675"/>
            <a:ext cx="1362600" cy="0"/>
          </a:xfrm>
          <a:prstGeom prst="straightConnector1">
            <a:avLst/>
          </a:prstGeom>
          <a:noFill/>
          <a:ln cap="flat" cmpd="sng" w="9525">
            <a:solidFill>
              <a:srgbClr val="FD2F27"/>
            </a:solidFill>
            <a:prstDash val="dash"/>
            <a:round/>
            <a:headEnd len="med" w="med" type="none"/>
            <a:tailEnd len="med" w="med" type="none"/>
          </a:ln>
        </p:spPr>
      </p:cxnSp>
      <p:cxnSp>
        <p:nvCxnSpPr>
          <p:cNvPr id="448" name="Google Shape;448;g2ea231d5c6b_1_0"/>
          <p:cNvCxnSpPr/>
          <p:nvPr/>
        </p:nvCxnSpPr>
        <p:spPr>
          <a:xfrm rot="-5400000">
            <a:off x="1111412" y="4258675"/>
            <a:ext cx="1362600" cy="0"/>
          </a:xfrm>
          <a:prstGeom prst="straightConnector1">
            <a:avLst/>
          </a:prstGeom>
          <a:noFill/>
          <a:ln cap="flat" cmpd="sng" w="9525">
            <a:solidFill>
              <a:srgbClr val="FD2F27"/>
            </a:solidFill>
            <a:prstDash val="dash"/>
            <a:round/>
            <a:headEnd len="med" w="med" type="none"/>
            <a:tailEnd len="med" w="med" type="none"/>
          </a:ln>
        </p:spPr>
      </p:cxnSp>
      <p:cxnSp>
        <p:nvCxnSpPr>
          <p:cNvPr id="449" name="Google Shape;449;g2ea231d5c6b_1_0"/>
          <p:cNvCxnSpPr/>
          <p:nvPr/>
        </p:nvCxnSpPr>
        <p:spPr>
          <a:xfrm rot="-5400000">
            <a:off x="629501" y="4258675"/>
            <a:ext cx="1362600" cy="0"/>
          </a:xfrm>
          <a:prstGeom prst="straightConnector1">
            <a:avLst/>
          </a:prstGeom>
          <a:noFill/>
          <a:ln cap="flat" cmpd="sng" w="9525">
            <a:solidFill>
              <a:srgbClr val="FD2F27"/>
            </a:solidFill>
            <a:prstDash val="dash"/>
            <a:round/>
            <a:headEnd len="med" w="med" type="none"/>
            <a:tailEnd len="med" w="med" type="none"/>
          </a:ln>
        </p:spPr>
      </p:cxnSp>
      <p:cxnSp>
        <p:nvCxnSpPr>
          <p:cNvPr id="450" name="Google Shape;450;g2ea231d5c6b_1_0"/>
          <p:cNvCxnSpPr/>
          <p:nvPr/>
        </p:nvCxnSpPr>
        <p:spPr>
          <a:xfrm rot="-5400000">
            <a:off x="581316" y="4258675"/>
            <a:ext cx="1362600" cy="0"/>
          </a:xfrm>
          <a:prstGeom prst="straightConnector1">
            <a:avLst/>
          </a:prstGeom>
          <a:noFill/>
          <a:ln cap="flat" cmpd="sng" w="9525">
            <a:solidFill>
              <a:srgbClr val="FD2F27"/>
            </a:solidFill>
            <a:prstDash val="dash"/>
            <a:round/>
            <a:headEnd len="med" w="med" type="none"/>
            <a:tailEnd len="med" w="med" type="none"/>
          </a:ln>
        </p:spPr>
      </p:cxnSp>
      <p:sp>
        <p:nvSpPr>
          <p:cNvPr id="451" name="Google Shape;451;g2ea231d5c6b_1_0"/>
          <p:cNvSpPr txBox="1"/>
          <p:nvPr/>
        </p:nvSpPr>
        <p:spPr>
          <a:xfrm>
            <a:off x="2627700" y="3626750"/>
            <a:ext cx="17061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les fiches “Cartes acteurs - long”</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t/>
            </a: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cartes acteurs</a:t>
            </a:r>
            <a:endParaRPr sz="1000">
              <a:solidFill>
                <a:srgbClr val="FD2F27"/>
              </a:solidFill>
              <a:latin typeface="Palanquin"/>
              <a:ea typeface="Palanquin"/>
              <a:cs typeface="Palanquin"/>
              <a:sym typeface="Palanqui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ea231d5c6b_2_185"/>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000">
                <a:solidFill>
                  <a:schemeClr val="lt1"/>
                </a:solidFill>
                <a:highlight>
                  <a:srgbClr val="003081"/>
                </a:highlight>
                <a:latin typeface="Palanquin"/>
                <a:ea typeface="Palanquin"/>
                <a:cs typeface="Palanquin"/>
                <a:sym typeface="Palanquin"/>
              </a:rPr>
              <a:t>Les acteurs autour de moi</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Identifier les moyens et acteurs pour acheter, réparer et faire recycler ses outils numériques</a:t>
            </a:r>
            <a:endParaRPr b="1" sz="1800">
              <a:solidFill>
                <a:schemeClr val="lt1"/>
              </a:solidFill>
              <a:highlight>
                <a:srgbClr val="003081"/>
              </a:highlight>
              <a:latin typeface="Palanquin"/>
              <a:ea typeface="Palanquin"/>
              <a:cs typeface="Palanquin"/>
              <a:sym typeface="Palanquin"/>
            </a:endParaRPr>
          </a:p>
        </p:txBody>
      </p:sp>
      <p:sp>
        <p:nvSpPr>
          <p:cNvPr id="457" name="Google Shape;457;g2ea231d5c6b_2_185"/>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collectif</a:t>
            </a:r>
            <a:endParaRPr b="1" sz="1000">
              <a:solidFill>
                <a:schemeClr val="lt1"/>
              </a:solidFill>
              <a:latin typeface="Palanquin"/>
              <a:ea typeface="Palanquin"/>
              <a:cs typeface="Palanquin"/>
              <a:sym typeface="Palanquin"/>
            </a:endParaRPr>
          </a:p>
        </p:txBody>
      </p:sp>
      <p:cxnSp>
        <p:nvCxnSpPr>
          <p:cNvPr id="458" name="Google Shape;458;g2ea231d5c6b_2_185"/>
          <p:cNvCxnSpPr/>
          <p:nvPr/>
        </p:nvCxnSpPr>
        <p:spPr>
          <a:xfrm>
            <a:off x="643925" y="1459975"/>
            <a:ext cx="7946700" cy="0"/>
          </a:xfrm>
          <a:prstGeom prst="straightConnector1">
            <a:avLst/>
          </a:prstGeom>
          <a:noFill/>
          <a:ln cap="flat" cmpd="sng" w="9525">
            <a:solidFill>
              <a:srgbClr val="003081"/>
            </a:solidFill>
            <a:prstDash val="dot"/>
            <a:round/>
            <a:headEnd len="med" w="med" type="none"/>
            <a:tailEnd len="med" w="med" type="none"/>
          </a:ln>
        </p:spPr>
      </p:cxnSp>
      <p:sp>
        <p:nvSpPr>
          <p:cNvPr id="459" name="Google Shape;459;g2ea231d5c6b_2_185"/>
          <p:cNvSpPr txBox="1"/>
          <p:nvPr/>
        </p:nvSpPr>
        <p:spPr>
          <a:xfrm>
            <a:off x="539975" y="16173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graphicFrame>
        <p:nvGraphicFramePr>
          <p:cNvPr id="460" name="Google Shape;460;g2ea231d5c6b_2_185"/>
          <p:cNvGraphicFramePr/>
          <p:nvPr/>
        </p:nvGraphicFramePr>
        <p:xfrm>
          <a:off x="657875" y="2226900"/>
          <a:ext cx="3000000" cy="3000000"/>
        </p:xfrm>
        <a:graphic>
          <a:graphicData uri="http://schemas.openxmlformats.org/drawingml/2006/table">
            <a:tbl>
              <a:tblPr>
                <a:noFill/>
                <a:tableStyleId>{3FA62632-10A8-4C35-A2C1-9BFF3825BF10}</a:tableStyleId>
              </a:tblPr>
              <a:tblGrid>
                <a:gridCol w="652175"/>
                <a:gridCol w="5706650"/>
                <a:gridCol w="1587900"/>
              </a:tblGrid>
              <a:tr h="561975">
                <a:tc>
                  <a:txBody>
                    <a:bodyPr/>
                    <a:lstStyle/>
                    <a:p>
                      <a:pPr indent="0" lvl="0" marL="0" rtl="0" algn="l">
                        <a:spcBef>
                          <a:spcPts val="0"/>
                        </a:spcBef>
                        <a:spcAft>
                          <a:spcPts val="0"/>
                        </a:spcAft>
                        <a:buClr>
                          <a:schemeClr val="dk1"/>
                        </a:buClr>
                        <a:buSzPts val="1100"/>
                        <a:buFont typeface="Arial"/>
                        <a:buNone/>
                      </a:pPr>
                      <a:r>
                        <a:rPr b="1" lang="fr" sz="1000">
                          <a:solidFill>
                            <a:srgbClr val="003081"/>
                          </a:solidFill>
                          <a:latin typeface="Palanquin"/>
                          <a:ea typeface="Palanquin"/>
                          <a:cs typeface="Palanquin"/>
                          <a:sym typeface="Palanquin"/>
                        </a:rPr>
                        <a:t>Étape 1</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100"/>
                        <a:buFont typeface="Arial"/>
                        <a:buNone/>
                      </a:pPr>
                      <a:r>
                        <a:rPr lang="fr" sz="1000">
                          <a:solidFill>
                            <a:srgbClr val="003081"/>
                          </a:solidFill>
                          <a:latin typeface="Palanquin"/>
                          <a:ea typeface="Palanquin"/>
                          <a:cs typeface="Palanquin"/>
                          <a:sym typeface="Palanquin"/>
                        </a:rPr>
                        <a:t>Le médiateur trace une carte de la ville dans laquelle se déroule l’atelier sur un paperboard, et demande ensuite aux participants de remplir des fiches acteurs et de les placer sur la carte. Les usagers peuvent remplir les cartes acteurs avec des acteurs accessibles depuis n’importe où, et les placer à côté de la carte.</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Cartes acteurs - court</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561975">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2</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just">
                        <a:spcBef>
                          <a:spcPts val="0"/>
                        </a:spcBef>
                        <a:spcAft>
                          <a:spcPts val="0"/>
                        </a:spcAft>
                        <a:buNone/>
                      </a:pPr>
                      <a:r>
                        <a:rPr lang="fr" sz="1000">
                          <a:solidFill>
                            <a:srgbClr val="003081"/>
                          </a:solidFill>
                          <a:latin typeface="Palanquin"/>
                          <a:ea typeface="Palanquin"/>
                          <a:cs typeface="Palanquin"/>
                          <a:sym typeface="Palanquin"/>
                        </a:rPr>
                        <a:t>Ensuite le médiateur prend les cartes situations, et les lit aux participants. Pour chaque situation, l’objectif est de trouver un ou plusieurs  acteurs pouvant aider dans cette situation.</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Cartes situations</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ea231d5c6b_2_222"/>
          <p:cNvSpPr txBox="1"/>
          <p:nvPr/>
        </p:nvSpPr>
        <p:spPr>
          <a:xfrm>
            <a:off x="6653775" y="860100"/>
            <a:ext cx="17061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la fiche “Situations” et découper les cartes situations</a:t>
            </a:r>
            <a:endParaRPr sz="1000">
              <a:solidFill>
                <a:srgbClr val="FD2F27"/>
              </a:solidFill>
              <a:latin typeface="Palanquin"/>
              <a:ea typeface="Palanquin"/>
              <a:cs typeface="Palanquin"/>
              <a:sym typeface="Palanquin"/>
            </a:endParaRPr>
          </a:p>
        </p:txBody>
      </p:sp>
      <p:sp>
        <p:nvSpPr>
          <p:cNvPr id="466" name="Google Shape;466;g2ea231d5c6b_2_222"/>
          <p:cNvSpPr txBox="1"/>
          <p:nvPr/>
        </p:nvSpPr>
        <p:spPr>
          <a:xfrm>
            <a:off x="539975" y="474300"/>
            <a:ext cx="29145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a:t>
            </a:r>
            <a:endParaRPr b="1" sz="1200">
              <a:solidFill>
                <a:schemeClr val="lt1"/>
              </a:solidFill>
              <a:highlight>
                <a:srgbClr val="003081"/>
              </a:highlight>
              <a:latin typeface="Palanquin"/>
              <a:ea typeface="Palanquin"/>
              <a:cs typeface="Palanquin"/>
              <a:sym typeface="Palanquin"/>
            </a:endParaRPr>
          </a:p>
        </p:txBody>
      </p:sp>
      <p:sp>
        <p:nvSpPr>
          <p:cNvPr id="467" name="Google Shape;467;g2ea231d5c6b_2_222"/>
          <p:cNvSpPr txBox="1"/>
          <p:nvPr/>
        </p:nvSpPr>
        <p:spPr>
          <a:xfrm>
            <a:off x="2549900" y="860100"/>
            <a:ext cx="17061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deux fiches “Carte étapes”</a:t>
            </a:r>
            <a:endParaRPr sz="1000">
              <a:solidFill>
                <a:srgbClr val="FD2F27"/>
              </a:solidFill>
              <a:latin typeface="Palanquin"/>
              <a:ea typeface="Palanquin"/>
              <a:cs typeface="Palanquin"/>
              <a:sym typeface="Palanquin"/>
            </a:endParaRPr>
          </a:p>
        </p:txBody>
      </p:sp>
      <p:pic>
        <p:nvPicPr>
          <p:cNvPr id="468" name="Google Shape;468;g2ea231d5c6b_2_222"/>
          <p:cNvPicPr preferRelativeResize="0"/>
          <p:nvPr/>
        </p:nvPicPr>
        <p:blipFill>
          <a:blip r:embed="rId3">
            <a:alphaModFix/>
          </a:blip>
          <a:stretch>
            <a:fillRect/>
          </a:stretch>
        </p:blipFill>
        <p:spPr>
          <a:xfrm rot="-5400000">
            <a:off x="993896" y="637917"/>
            <a:ext cx="1324131" cy="1873440"/>
          </a:xfrm>
          <a:prstGeom prst="rect">
            <a:avLst/>
          </a:prstGeom>
          <a:noFill/>
          <a:ln>
            <a:noFill/>
          </a:ln>
          <a:effectLst>
            <a:outerShdw blurRad="57150" rotWithShape="0" algn="bl" dir="5400000" dist="19050">
              <a:srgbClr val="000000">
                <a:alpha val="50000"/>
              </a:srgbClr>
            </a:outerShdw>
          </a:effectLst>
        </p:spPr>
      </p:pic>
      <p:cxnSp>
        <p:nvCxnSpPr>
          <p:cNvPr id="469" name="Google Shape;469;g2ea231d5c6b_2_222"/>
          <p:cNvCxnSpPr/>
          <p:nvPr/>
        </p:nvCxnSpPr>
        <p:spPr>
          <a:xfrm rot="-5400000">
            <a:off x="55720"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70" name="Google Shape;470;g2ea231d5c6b_2_222"/>
          <p:cNvCxnSpPr/>
          <p:nvPr/>
        </p:nvCxnSpPr>
        <p:spPr>
          <a:xfrm rot="10800000">
            <a:off x="1640000" y="-26968"/>
            <a:ext cx="0" cy="2001900"/>
          </a:xfrm>
          <a:prstGeom prst="straightConnector1">
            <a:avLst/>
          </a:prstGeom>
          <a:noFill/>
          <a:ln cap="flat" cmpd="sng" w="9525">
            <a:solidFill>
              <a:srgbClr val="FD2F27"/>
            </a:solidFill>
            <a:prstDash val="dash"/>
            <a:round/>
            <a:headEnd len="med" w="med" type="none"/>
            <a:tailEnd len="med" w="med" type="none"/>
          </a:ln>
        </p:spPr>
      </p:cxnSp>
      <p:cxnSp>
        <p:nvCxnSpPr>
          <p:cNvPr id="471" name="Google Shape;471;g2ea231d5c6b_2_222"/>
          <p:cNvCxnSpPr/>
          <p:nvPr/>
        </p:nvCxnSpPr>
        <p:spPr>
          <a:xfrm rot="10800000">
            <a:off x="1640000" y="1173632"/>
            <a:ext cx="0" cy="2001900"/>
          </a:xfrm>
          <a:prstGeom prst="straightConnector1">
            <a:avLst/>
          </a:prstGeom>
          <a:noFill/>
          <a:ln cap="flat" cmpd="sng" w="9525">
            <a:solidFill>
              <a:srgbClr val="FD2F27"/>
            </a:solidFill>
            <a:prstDash val="dash"/>
            <a:round/>
            <a:headEnd len="med" w="med" type="none"/>
            <a:tailEnd len="med" w="med" type="none"/>
          </a:ln>
        </p:spPr>
      </p:cxnSp>
      <p:cxnSp>
        <p:nvCxnSpPr>
          <p:cNvPr id="472" name="Google Shape;472;g2ea231d5c6b_2_222"/>
          <p:cNvCxnSpPr/>
          <p:nvPr/>
        </p:nvCxnSpPr>
        <p:spPr>
          <a:xfrm rot="-5400000">
            <a:off x="1792014"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73" name="Google Shape;473;g2ea231d5c6b_2_222"/>
          <p:cNvCxnSpPr/>
          <p:nvPr/>
        </p:nvCxnSpPr>
        <p:spPr>
          <a:xfrm rot="10800000">
            <a:off x="1640000" y="551179"/>
            <a:ext cx="0" cy="2001900"/>
          </a:xfrm>
          <a:prstGeom prst="straightConnector1">
            <a:avLst/>
          </a:prstGeom>
          <a:noFill/>
          <a:ln cap="flat" cmpd="sng" w="9525">
            <a:solidFill>
              <a:srgbClr val="FD2F27"/>
            </a:solidFill>
            <a:prstDash val="dash"/>
            <a:round/>
            <a:headEnd len="med" w="med" type="none"/>
            <a:tailEnd len="med" w="med" type="none"/>
          </a:ln>
        </p:spPr>
      </p:cxnSp>
      <p:cxnSp>
        <p:nvCxnSpPr>
          <p:cNvPr id="474" name="Google Shape;474;g2ea231d5c6b_2_222"/>
          <p:cNvCxnSpPr/>
          <p:nvPr/>
        </p:nvCxnSpPr>
        <p:spPr>
          <a:xfrm rot="10800000">
            <a:off x="1640000" y="599232"/>
            <a:ext cx="0" cy="2001900"/>
          </a:xfrm>
          <a:prstGeom prst="straightConnector1">
            <a:avLst/>
          </a:prstGeom>
          <a:noFill/>
          <a:ln cap="flat" cmpd="sng" w="9525">
            <a:solidFill>
              <a:srgbClr val="FD2F27"/>
            </a:solidFill>
            <a:prstDash val="dash"/>
            <a:round/>
            <a:headEnd len="med" w="med" type="none"/>
            <a:tailEnd len="med" w="med" type="none"/>
          </a:ln>
        </p:spPr>
      </p:cxnSp>
      <p:cxnSp>
        <p:nvCxnSpPr>
          <p:cNvPr id="475" name="Google Shape;475;g2ea231d5c6b_2_222"/>
          <p:cNvCxnSpPr/>
          <p:nvPr/>
        </p:nvCxnSpPr>
        <p:spPr>
          <a:xfrm rot="-5400000">
            <a:off x="303203"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76" name="Google Shape;476;g2ea231d5c6b_2_222"/>
          <p:cNvCxnSpPr/>
          <p:nvPr/>
        </p:nvCxnSpPr>
        <p:spPr>
          <a:xfrm rot="-5400000">
            <a:off x="356789"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77" name="Google Shape;477;g2ea231d5c6b_2_222"/>
          <p:cNvCxnSpPr/>
          <p:nvPr/>
        </p:nvCxnSpPr>
        <p:spPr>
          <a:xfrm rot="-5400000">
            <a:off x="602484"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78" name="Google Shape;478;g2ea231d5c6b_2_222"/>
          <p:cNvCxnSpPr/>
          <p:nvPr/>
        </p:nvCxnSpPr>
        <p:spPr>
          <a:xfrm rot="-5400000">
            <a:off x="654215"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79" name="Google Shape;479;g2ea231d5c6b_2_222"/>
          <p:cNvCxnSpPr/>
          <p:nvPr/>
        </p:nvCxnSpPr>
        <p:spPr>
          <a:xfrm rot="-5400000">
            <a:off x="898019"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80" name="Google Shape;480;g2ea231d5c6b_2_222"/>
          <p:cNvCxnSpPr/>
          <p:nvPr/>
        </p:nvCxnSpPr>
        <p:spPr>
          <a:xfrm rot="-5400000">
            <a:off x="949750"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81" name="Google Shape;481;g2ea231d5c6b_2_222"/>
          <p:cNvCxnSpPr/>
          <p:nvPr/>
        </p:nvCxnSpPr>
        <p:spPr>
          <a:xfrm rot="-5400000">
            <a:off x="1195410"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82" name="Google Shape;482;g2ea231d5c6b_2_222"/>
          <p:cNvCxnSpPr/>
          <p:nvPr/>
        </p:nvCxnSpPr>
        <p:spPr>
          <a:xfrm rot="-5400000">
            <a:off x="1247106"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83" name="Google Shape;483;g2ea231d5c6b_2_222"/>
          <p:cNvCxnSpPr/>
          <p:nvPr/>
        </p:nvCxnSpPr>
        <p:spPr>
          <a:xfrm rot="-5400000">
            <a:off x="1490911" y="1586337"/>
            <a:ext cx="1464600" cy="0"/>
          </a:xfrm>
          <a:prstGeom prst="straightConnector1">
            <a:avLst/>
          </a:prstGeom>
          <a:noFill/>
          <a:ln cap="flat" cmpd="sng" w="9525">
            <a:solidFill>
              <a:srgbClr val="FD2F27"/>
            </a:solidFill>
            <a:prstDash val="dash"/>
            <a:round/>
            <a:headEnd len="med" w="med" type="none"/>
            <a:tailEnd len="med" w="med" type="none"/>
          </a:ln>
        </p:spPr>
      </p:cxnSp>
      <p:cxnSp>
        <p:nvCxnSpPr>
          <p:cNvPr id="484" name="Google Shape;484;g2ea231d5c6b_2_222"/>
          <p:cNvCxnSpPr/>
          <p:nvPr/>
        </p:nvCxnSpPr>
        <p:spPr>
          <a:xfrm rot="-5400000">
            <a:off x="1542607" y="1586337"/>
            <a:ext cx="1464600" cy="0"/>
          </a:xfrm>
          <a:prstGeom prst="straightConnector1">
            <a:avLst/>
          </a:prstGeom>
          <a:noFill/>
          <a:ln cap="flat" cmpd="sng" w="9525">
            <a:solidFill>
              <a:srgbClr val="FD2F27"/>
            </a:solidFill>
            <a:prstDash val="dash"/>
            <a:round/>
            <a:headEnd len="med" w="med" type="none"/>
            <a:tailEnd len="med" w="med" type="none"/>
          </a:ln>
        </p:spPr>
      </p:cxnSp>
      <p:pic>
        <p:nvPicPr>
          <p:cNvPr id="485" name="Google Shape;485;g2ea231d5c6b_2_222"/>
          <p:cNvPicPr preferRelativeResize="0"/>
          <p:nvPr/>
        </p:nvPicPr>
        <p:blipFill>
          <a:blip r:embed="rId4">
            <a:alphaModFix/>
          </a:blip>
          <a:stretch>
            <a:fillRect/>
          </a:stretch>
        </p:blipFill>
        <p:spPr>
          <a:xfrm>
            <a:off x="4718649" y="912575"/>
            <a:ext cx="1935124" cy="2735074"/>
          </a:xfrm>
          <a:prstGeom prst="rect">
            <a:avLst/>
          </a:prstGeom>
          <a:noFill/>
          <a:ln>
            <a:noFill/>
          </a:ln>
          <a:effectLst>
            <a:outerShdw blurRad="57150" rotWithShape="0" algn="bl" dir="5400000" dist="19050">
              <a:srgbClr val="000000">
                <a:alpha val="50000"/>
              </a:srgbClr>
            </a:outerShdw>
          </a:effectLst>
        </p:spPr>
      </p:pic>
      <p:cxnSp>
        <p:nvCxnSpPr>
          <p:cNvPr id="486" name="Google Shape;486;g2ea231d5c6b_2_222"/>
          <p:cNvCxnSpPr/>
          <p:nvPr/>
        </p:nvCxnSpPr>
        <p:spPr>
          <a:xfrm rot="10800000">
            <a:off x="4779325" y="854150"/>
            <a:ext cx="0" cy="2898000"/>
          </a:xfrm>
          <a:prstGeom prst="straightConnector1">
            <a:avLst/>
          </a:prstGeom>
          <a:noFill/>
          <a:ln cap="flat" cmpd="sng" w="9525">
            <a:solidFill>
              <a:srgbClr val="FD2F27"/>
            </a:solidFill>
            <a:prstDash val="dash"/>
            <a:round/>
            <a:headEnd len="med" w="med" type="none"/>
            <a:tailEnd len="med" w="med" type="none"/>
          </a:ln>
        </p:spPr>
      </p:cxnSp>
      <p:cxnSp>
        <p:nvCxnSpPr>
          <p:cNvPr id="487" name="Google Shape;487;g2ea231d5c6b_2_222"/>
          <p:cNvCxnSpPr/>
          <p:nvPr/>
        </p:nvCxnSpPr>
        <p:spPr>
          <a:xfrm>
            <a:off x="4630363" y="973982"/>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88" name="Google Shape;488;g2ea231d5c6b_2_222"/>
          <p:cNvCxnSpPr/>
          <p:nvPr/>
        </p:nvCxnSpPr>
        <p:spPr>
          <a:xfrm rot="10800000">
            <a:off x="5671775" y="854150"/>
            <a:ext cx="0" cy="2898000"/>
          </a:xfrm>
          <a:prstGeom prst="straightConnector1">
            <a:avLst/>
          </a:prstGeom>
          <a:noFill/>
          <a:ln cap="flat" cmpd="sng" w="9525">
            <a:solidFill>
              <a:srgbClr val="FD2F27"/>
            </a:solidFill>
            <a:prstDash val="dash"/>
            <a:round/>
            <a:headEnd len="med" w="med" type="none"/>
            <a:tailEnd len="med" w="med" type="none"/>
          </a:ln>
        </p:spPr>
      </p:cxnSp>
      <p:cxnSp>
        <p:nvCxnSpPr>
          <p:cNvPr id="489" name="Google Shape;489;g2ea231d5c6b_2_222"/>
          <p:cNvCxnSpPr/>
          <p:nvPr/>
        </p:nvCxnSpPr>
        <p:spPr>
          <a:xfrm rot="10800000">
            <a:off x="5704575" y="854150"/>
            <a:ext cx="0" cy="2898000"/>
          </a:xfrm>
          <a:prstGeom prst="straightConnector1">
            <a:avLst/>
          </a:prstGeom>
          <a:noFill/>
          <a:ln cap="flat" cmpd="sng" w="9525">
            <a:solidFill>
              <a:srgbClr val="FD2F27"/>
            </a:solidFill>
            <a:prstDash val="dash"/>
            <a:round/>
            <a:headEnd len="med" w="med" type="none"/>
            <a:tailEnd len="med" w="med" type="none"/>
          </a:ln>
        </p:spPr>
      </p:cxnSp>
      <p:cxnSp>
        <p:nvCxnSpPr>
          <p:cNvPr id="490" name="Google Shape;490;g2ea231d5c6b_2_222"/>
          <p:cNvCxnSpPr/>
          <p:nvPr/>
        </p:nvCxnSpPr>
        <p:spPr>
          <a:xfrm rot="10800000">
            <a:off x="6601850" y="854150"/>
            <a:ext cx="0" cy="2898000"/>
          </a:xfrm>
          <a:prstGeom prst="straightConnector1">
            <a:avLst/>
          </a:prstGeom>
          <a:noFill/>
          <a:ln cap="flat" cmpd="sng" w="9525">
            <a:solidFill>
              <a:srgbClr val="FD2F27"/>
            </a:solidFill>
            <a:prstDash val="dash"/>
            <a:round/>
            <a:headEnd len="med" w="med" type="none"/>
            <a:tailEnd len="med" w="med" type="none"/>
          </a:ln>
        </p:spPr>
      </p:cxnSp>
      <p:cxnSp>
        <p:nvCxnSpPr>
          <p:cNvPr id="491" name="Google Shape;491;g2ea231d5c6b_2_222"/>
          <p:cNvCxnSpPr/>
          <p:nvPr/>
        </p:nvCxnSpPr>
        <p:spPr>
          <a:xfrm>
            <a:off x="4630363" y="1256982"/>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2" name="Google Shape;492;g2ea231d5c6b_2_222"/>
          <p:cNvCxnSpPr/>
          <p:nvPr/>
        </p:nvCxnSpPr>
        <p:spPr>
          <a:xfrm>
            <a:off x="4630363" y="1301832"/>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3" name="Google Shape;493;g2ea231d5c6b_2_222"/>
          <p:cNvCxnSpPr/>
          <p:nvPr/>
        </p:nvCxnSpPr>
        <p:spPr>
          <a:xfrm>
            <a:off x="4630363" y="1582881"/>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4" name="Google Shape;494;g2ea231d5c6b_2_222"/>
          <p:cNvCxnSpPr/>
          <p:nvPr/>
        </p:nvCxnSpPr>
        <p:spPr>
          <a:xfrm>
            <a:off x="4630363" y="1626032"/>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5" name="Google Shape;495;g2ea231d5c6b_2_222"/>
          <p:cNvCxnSpPr/>
          <p:nvPr/>
        </p:nvCxnSpPr>
        <p:spPr>
          <a:xfrm>
            <a:off x="4630363" y="1914181"/>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6" name="Google Shape;496;g2ea231d5c6b_2_222"/>
          <p:cNvCxnSpPr/>
          <p:nvPr/>
        </p:nvCxnSpPr>
        <p:spPr>
          <a:xfrm>
            <a:off x="4630363" y="1957332"/>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7" name="Google Shape;497;g2ea231d5c6b_2_222"/>
          <p:cNvCxnSpPr/>
          <p:nvPr/>
        </p:nvCxnSpPr>
        <p:spPr>
          <a:xfrm>
            <a:off x="4630363" y="2240157"/>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8" name="Google Shape;498;g2ea231d5c6b_2_222"/>
          <p:cNvCxnSpPr/>
          <p:nvPr/>
        </p:nvCxnSpPr>
        <p:spPr>
          <a:xfrm>
            <a:off x="4630363" y="2283308"/>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499" name="Google Shape;499;g2ea231d5c6b_2_222"/>
          <p:cNvCxnSpPr/>
          <p:nvPr/>
        </p:nvCxnSpPr>
        <p:spPr>
          <a:xfrm>
            <a:off x="4630363" y="2567857"/>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500" name="Google Shape;500;g2ea231d5c6b_2_222"/>
          <p:cNvCxnSpPr/>
          <p:nvPr/>
        </p:nvCxnSpPr>
        <p:spPr>
          <a:xfrm>
            <a:off x="4630363" y="2611008"/>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501" name="Google Shape;501;g2ea231d5c6b_2_222"/>
          <p:cNvCxnSpPr/>
          <p:nvPr/>
        </p:nvCxnSpPr>
        <p:spPr>
          <a:xfrm>
            <a:off x="4630363" y="2897283"/>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502" name="Google Shape;502;g2ea231d5c6b_2_222"/>
          <p:cNvCxnSpPr/>
          <p:nvPr/>
        </p:nvCxnSpPr>
        <p:spPr>
          <a:xfrm>
            <a:off x="4630363" y="2940434"/>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503" name="Google Shape;503;g2ea231d5c6b_2_222"/>
          <p:cNvCxnSpPr/>
          <p:nvPr/>
        </p:nvCxnSpPr>
        <p:spPr>
          <a:xfrm>
            <a:off x="4630363" y="3224982"/>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504" name="Google Shape;504;g2ea231d5c6b_2_222"/>
          <p:cNvCxnSpPr/>
          <p:nvPr/>
        </p:nvCxnSpPr>
        <p:spPr>
          <a:xfrm>
            <a:off x="4630363" y="3268133"/>
            <a:ext cx="2100900" cy="0"/>
          </a:xfrm>
          <a:prstGeom prst="straightConnector1">
            <a:avLst/>
          </a:prstGeom>
          <a:noFill/>
          <a:ln cap="flat" cmpd="sng" w="9525">
            <a:solidFill>
              <a:srgbClr val="FD2F27"/>
            </a:solidFill>
            <a:prstDash val="dash"/>
            <a:round/>
            <a:headEnd len="med" w="med" type="none"/>
            <a:tailEnd len="med" w="med" type="none"/>
          </a:ln>
        </p:spPr>
      </p:cxnSp>
      <p:cxnSp>
        <p:nvCxnSpPr>
          <p:cNvPr id="505" name="Google Shape;505;g2ea231d5c6b_2_222"/>
          <p:cNvCxnSpPr/>
          <p:nvPr/>
        </p:nvCxnSpPr>
        <p:spPr>
          <a:xfrm>
            <a:off x="4630363" y="3556308"/>
            <a:ext cx="2100900" cy="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458E"/>
        </a:solidFill>
      </p:bgPr>
    </p:bg>
    <p:spTree>
      <p:nvGrpSpPr>
        <p:cNvPr id="509" name="Shape 509"/>
        <p:cNvGrpSpPr/>
        <p:nvPr/>
      </p:nvGrpSpPr>
      <p:grpSpPr>
        <a:xfrm>
          <a:off x="0" y="0"/>
          <a:ext cx="0" cy="0"/>
          <a:chOff x="0" y="0"/>
          <a:chExt cx="0" cy="0"/>
        </a:xfrm>
      </p:grpSpPr>
      <p:pic>
        <p:nvPicPr>
          <p:cNvPr id="510" name="Google Shape;510;g2ea54181aeb_0_0"/>
          <p:cNvPicPr preferRelativeResize="0"/>
          <p:nvPr/>
        </p:nvPicPr>
        <p:blipFill rotWithShape="1">
          <a:blip r:embed="rId3">
            <a:alphaModFix/>
          </a:blip>
          <a:srcRect b="0" l="0" r="0" t="0"/>
          <a:stretch/>
        </p:blipFill>
        <p:spPr>
          <a:xfrm>
            <a:off x="4912375" y="1358575"/>
            <a:ext cx="4639124" cy="4301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graphicFrame>
        <p:nvGraphicFramePr>
          <p:cNvPr id="69" name="Google Shape;69;g2e9ea18afe7_0_0"/>
          <p:cNvGraphicFramePr/>
          <p:nvPr/>
        </p:nvGraphicFramePr>
        <p:xfrm>
          <a:off x="540025" y="1190950"/>
          <a:ext cx="3000000" cy="3000000"/>
        </p:xfrm>
        <a:graphic>
          <a:graphicData uri="http://schemas.openxmlformats.org/drawingml/2006/table">
            <a:tbl>
              <a:tblPr>
                <a:noFill/>
                <a:tableStyleId>{06693EBF-71CF-45DD-8C03-82AA3918E954}</a:tableStyleId>
              </a:tblPr>
              <a:tblGrid>
                <a:gridCol w="1943425"/>
                <a:gridCol w="3019050"/>
                <a:gridCol w="3101500"/>
              </a:tblGrid>
              <a:tr h="476950">
                <a:tc>
                  <a:txBody>
                    <a:bodyPr/>
                    <a:lstStyle/>
                    <a:p>
                      <a:pPr indent="0" lvl="0" marL="0" marR="0" rtl="0" algn="l">
                        <a:lnSpc>
                          <a:spcPct val="100000"/>
                        </a:lnSpc>
                        <a:spcBef>
                          <a:spcPts val="0"/>
                        </a:spcBef>
                        <a:spcAft>
                          <a:spcPts val="0"/>
                        </a:spcAft>
                        <a:buClr>
                          <a:srgbClr val="000000"/>
                        </a:buClr>
                        <a:buSzPts val="1200"/>
                        <a:buFont typeface="Arial"/>
                        <a:buNone/>
                      </a:pPr>
                      <a:r>
                        <a:t/>
                      </a:r>
                      <a:endParaRPr b="1" sz="1100" u="none" cap="none" strike="noStrike">
                        <a:solidFill>
                          <a:srgbClr val="FFFFFF"/>
                        </a:solidFill>
                        <a:latin typeface="Palanquin"/>
                        <a:ea typeface="Palanquin"/>
                        <a:cs typeface="Palanquin"/>
                        <a:sym typeface="Palanquin"/>
                      </a:endParaRPr>
                    </a:p>
                  </a:txBody>
                  <a:tcPr marT="91425" marB="91425" marR="91425" marL="91425" anchor="ctr">
                    <a:lnL cap="flat" cmpd="sng" w="9525">
                      <a:solidFill>
                        <a:srgbClr val="77117C">
                          <a:alpha val="0"/>
                        </a:srgbClr>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77117C">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fr" sz="1000" u="none" cap="none" strike="noStrike">
                          <a:solidFill>
                            <a:srgbClr val="FFFFFF"/>
                          </a:solidFill>
                          <a:latin typeface="Palanquin"/>
                          <a:ea typeface="Palanquin"/>
                          <a:cs typeface="Palanquin"/>
                          <a:sym typeface="Palanquin"/>
                        </a:rPr>
                        <a:t>SAVOIR </a:t>
                      </a:r>
                      <a:endParaRPr b="1" sz="1000" u="none" cap="none" strike="noStrike">
                        <a:solidFill>
                          <a:srgbClr val="FFFFFF"/>
                        </a:solidFill>
                        <a:latin typeface="Palanquin"/>
                        <a:ea typeface="Palanquin"/>
                        <a:cs typeface="Palanquin"/>
                        <a:sym typeface="Palanquin"/>
                      </a:endParaRPr>
                    </a:p>
                  </a:txBody>
                  <a:tcPr marT="91425" marB="91425" marR="91425" marL="91425" anchor="ctr">
                    <a:lnL cap="flat" cmpd="sng" w="9525">
                      <a:solidFill>
                        <a:srgbClr val="1A458E"/>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00308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fr" sz="1000" u="none" cap="none" strike="noStrike">
                          <a:solidFill>
                            <a:srgbClr val="FFFFFF"/>
                          </a:solidFill>
                          <a:latin typeface="Palanquin"/>
                          <a:ea typeface="Palanquin"/>
                          <a:cs typeface="Palanquin"/>
                          <a:sym typeface="Palanquin"/>
                        </a:rPr>
                        <a:t>SAVOIR-FAIRE / SAVOIR-ÊTRE</a:t>
                      </a:r>
                      <a:endParaRPr b="1" sz="1000" u="none" cap="none" strike="noStrike">
                        <a:solidFill>
                          <a:srgbClr val="FFFFFF"/>
                        </a:solidFill>
                        <a:latin typeface="Palanquin"/>
                        <a:ea typeface="Palanquin"/>
                        <a:cs typeface="Palanquin"/>
                        <a:sym typeface="Palanquin"/>
                      </a:endParaRPr>
                    </a:p>
                  </a:txBody>
                  <a:tcPr marT="91425" marB="91425" marR="91425" marL="91425" anchor="ctr">
                    <a:lnL cap="flat" cmpd="sng" w="9525">
                      <a:solidFill>
                        <a:schemeClr val="lt1"/>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003081"/>
                    </a:solidFill>
                  </a:tcPr>
                </a:tc>
              </a:tr>
              <a:tr h="1222250">
                <a:tc>
                  <a:txBody>
                    <a:bodyPr/>
                    <a:lstStyle/>
                    <a:p>
                      <a:pPr indent="0" lvl="0" marL="0" marR="0" rtl="0" algn="ctr">
                        <a:lnSpc>
                          <a:spcPct val="100000"/>
                        </a:lnSpc>
                        <a:spcBef>
                          <a:spcPts val="0"/>
                        </a:spcBef>
                        <a:spcAft>
                          <a:spcPts val="0"/>
                        </a:spcAft>
                        <a:buClr>
                          <a:srgbClr val="000000"/>
                        </a:buClr>
                        <a:buSzPts val="1300"/>
                        <a:buFont typeface="Arial"/>
                        <a:buNone/>
                      </a:pPr>
                      <a:r>
                        <a:rPr b="1" lang="fr" sz="1000" u="none" cap="none" strike="noStrike">
                          <a:solidFill>
                            <a:srgbClr val="FFFFFF"/>
                          </a:solidFill>
                          <a:latin typeface="Palanquin"/>
                          <a:ea typeface="Palanquin"/>
                          <a:cs typeface="Palanquin"/>
                          <a:sym typeface="Palanquin"/>
                        </a:rPr>
                        <a:t>La fabrication </a:t>
                      </a:r>
                      <a:br>
                        <a:rPr b="1" lang="fr" sz="1000" u="none" cap="none" strike="noStrike">
                          <a:solidFill>
                            <a:srgbClr val="FFFFFF"/>
                          </a:solidFill>
                          <a:latin typeface="Palanquin"/>
                          <a:ea typeface="Palanquin"/>
                          <a:cs typeface="Palanquin"/>
                          <a:sym typeface="Palanquin"/>
                        </a:rPr>
                      </a:br>
                      <a:r>
                        <a:rPr b="1" lang="fr" sz="1000" u="none" cap="none" strike="noStrike">
                          <a:solidFill>
                            <a:srgbClr val="FFFFFF"/>
                          </a:solidFill>
                          <a:latin typeface="Palanquin"/>
                          <a:ea typeface="Palanquin"/>
                          <a:cs typeface="Palanquin"/>
                          <a:sym typeface="Palanquin"/>
                        </a:rPr>
                        <a:t>des outils numériques</a:t>
                      </a:r>
                      <a:endParaRPr b="1" sz="1000" u="none" cap="none" strike="noStrike">
                        <a:solidFill>
                          <a:srgbClr val="FFFFFF"/>
                        </a:solidFill>
                        <a:latin typeface="Palanquin"/>
                        <a:ea typeface="Palanquin"/>
                        <a:cs typeface="Palanquin"/>
                        <a:sym typeface="Palanquin"/>
                      </a:endParaRPr>
                    </a:p>
                  </a:txBody>
                  <a:tcPr marT="91425" marB="91425" marR="91425" marL="91425" anchor="ctr">
                    <a:lnL cap="flat" cmpd="sng" w="9525">
                      <a:solidFill>
                        <a:srgbClr val="77117C"/>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308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000">
                          <a:solidFill>
                            <a:srgbClr val="003081"/>
                          </a:solidFill>
                          <a:latin typeface="Palanquin Light"/>
                          <a:ea typeface="Palanquin Light"/>
                          <a:cs typeface="Palanquin Light"/>
                          <a:sym typeface="Palanquin Light"/>
                        </a:rPr>
                        <a:t>Identifier et situer les impacts environnementaux de chaque étape du cycle de vie</a:t>
                      </a:r>
                      <a:br>
                        <a:rPr lang="fr" sz="1000" u="none" cap="none" strike="noStrike">
                          <a:solidFill>
                            <a:srgbClr val="003081"/>
                          </a:solidFill>
                          <a:latin typeface="Palanquin Light"/>
                          <a:ea typeface="Palanquin Light"/>
                          <a:cs typeface="Palanquin Light"/>
                          <a:sym typeface="Palanquin Light"/>
                        </a:rPr>
                      </a:br>
                      <a:br>
                        <a:rPr lang="fr" sz="1000" u="none" cap="none" strike="noStrike">
                          <a:solidFill>
                            <a:srgbClr val="003081"/>
                          </a:solidFill>
                          <a:latin typeface="Palanquin Light"/>
                          <a:ea typeface="Palanquin Light"/>
                          <a:cs typeface="Palanquin Light"/>
                          <a:sym typeface="Palanquin Light"/>
                        </a:rPr>
                      </a:br>
                      <a:r>
                        <a:rPr lang="fr" sz="1000" u="none" cap="none" strike="noStrike">
                          <a:solidFill>
                            <a:srgbClr val="003081"/>
                          </a:solidFill>
                          <a:latin typeface="Palanquin Light"/>
                          <a:ea typeface="Palanquin Light"/>
                          <a:cs typeface="Palanquin Light"/>
                          <a:sym typeface="Palanquin Light"/>
                        </a:rPr>
                        <a:t>Identifier les différents composants des outils numériques </a:t>
                      </a:r>
                      <a:endParaRPr sz="1000" u="none" cap="none" strike="noStrike">
                        <a:solidFill>
                          <a:srgbClr val="003081"/>
                        </a:solidFill>
                        <a:latin typeface="Palanquin Light"/>
                        <a:ea typeface="Palanquin Light"/>
                        <a:cs typeface="Palanquin Light"/>
                        <a:sym typeface="Palanquin Light"/>
                      </a:endParaRPr>
                    </a:p>
                  </a:txBody>
                  <a:tcPr marT="91425" marB="91425" marR="91425" marL="91425" anchor="ctr">
                    <a:lnL cap="flat" cmpd="sng" w="9525">
                      <a:solidFill>
                        <a:srgbClr val="1A458E"/>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000" u="none" cap="none" strike="noStrike">
                          <a:solidFill>
                            <a:srgbClr val="003081"/>
                          </a:solidFill>
                          <a:latin typeface="Palanquin Light"/>
                          <a:ea typeface="Palanquin Light"/>
                          <a:cs typeface="Palanquin Light"/>
                          <a:sym typeface="Palanquin Light"/>
                        </a:rPr>
                        <a:t>Questionner ses besoins et l’utilité de l’achat d’un nouvel appareil</a:t>
                      </a:r>
                      <a:endParaRPr sz="1000" u="none" cap="none" strike="noStrike">
                        <a:solidFill>
                          <a:srgbClr val="003081"/>
                        </a:solidFill>
                        <a:latin typeface="Palanquin Light"/>
                        <a:ea typeface="Palanquin Light"/>
                        <a:cs typeface="Palanquin Light"/>
                        <a:sym typeface="Palanquin Light"/>
                      </a:endParaRPr>
                    </a:p>
                  </a:txBody>
                  <a:tcPr marT="91425" marB="91425" marR="91425" marL="91425" anchor="ctr">
                    <a:lnL cap="flat" cmpd="sng" w="9525">
                      <a:solidFill>
                        <a:srgbClr val="1A458E"/>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FFFFFF"/>
                    </a:solidFill>
                  </a:tcPr>
                </a:tc>
              </a:tr>
              <a:tr h="924150">
                <a:tc>
                  <a:txBody>
                    <a:bodyPr/>
                    <a:lstStyle/>
                    <a:p>
                      <a:pPr indent="0" lvl="0" marL="0" marR="0" rtl="0" algn="ctr">
                        <a:lnSpc>
                          <a:spcPct val="100000"/>
                        </a:lnSpc>
                        <a:spcBef>
                          <a:spcPts val="0"/>
                        </a:spcBef>
                        <a:spcAft>
                          <a:spcPts val="0"/>
                        </a:spcAft>
                        <a:buClr>
                          <a:srgbClr val="000000"/>
                        </a:buClr>
                        <a:buSzPts val="1300"/>
                        <a:buFont typeface="Arial"/>
                        <a:buNone/>
                      </a:pPr>
                      <a:r>
                        <a:rPr b="1" lang="fr" sz="1000" u="none" cap="none" strike="noStrike">
                          <a:solidFill>
                            <a:srgbClr val="FFFFFF"/>
                          </a:solidFill>
                          <a:latin typeface="Palanquin"/>
                          <a:ea typeface="Palanquin"/>
                          <a:cs typeface="Palanquin"/>
                          <a:sym typeface="Palanquin"/>
                        </a:rPr>
                        <a:t>L’utilisation </a:t>
                      </a:r>
                      <a:br>
                        <a:rPr b="1" lang="fr" sz="1000" u="none" cap="none" strike="noStrike">
                          <a:solidFill>
                            <a:srgbClr val="FFFFFF"/>
                          </a:solidFill>
                          <a:latin typeface="Palanquin"/>
                          <a:ea typeface="Palanquin"/>
                          <a:cs typeface="Palanquin"/>
                          <a:sym typeface="Palanquin"/>
                        </a:rPr>
                      </a:br>
                      <a:r>
                        <a:rPr b="1" lang="fr" sz="1000" u="none" cap="none" strike="noStrike">
                          <a:solidFill>
                            <a:srgbClr val="FFFFFF"/>
                          </a:solidFill>
                          <a:latin typeface="Palanquin"/>
                          <a:ea typeface="Palanquin"/>
                          <a:cs typeface="Palanquin"/>
                          <a:sym typeface="Palanquin"/>
                        </a:rPr>
                        <a:t>des outils numériques</a:t>
                      </a:r>
                      <a:endParaRPr b="1" sz="1000" u="none" cap="none" strike="noStrike">
                        <a:solidFill>
                          <a:srgbClr val="FFFFFF"/>
                        </a:solidFill>
                        <a:latin typeface="Palanquin"/>
                        <a:ea typeface="Palanquin"/>
                        <a:cs typeface="Palanquin"/>
                        <a:sym typeface="Palanquin"/>
                      </a:endParaRPr>
                    </a:p>
                  </a:txBody>
                  <a:tcPr marT="91425" marB="91425" marR="91425" marL="91425" anchor="ctr">
                    <a:lnL cap="flat" cmpd="sng" w="9525">
                      <a:solidFill>
                        <a:srgbClr val="77117C"/>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308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000" u="none" cap="none" strike="noStrike">
                          <a:solidFill>
                            <a:srgbClr val="003081"/>
                          </a:solidFill>
                          <a:latin typeface="Palanquin Light"/>
                          <a:ea typeface="Palanquin Light"/>
                          <a:cs typeface="Palanquin Light"/>
                          <a:sym typeface="Palanquin Light"/>
                        </a:rPr>
                        <a:t>Se représenter la matérialité du numérique et identifier les différentes machines du numérique</a:t>
                      </a:r>
                      <a:endParaRPr sz="1000" u="none" cap="none" strike="noStrike">
                        <a:solidFill>
                          <a:srgbClr val="003081"/>
                        </a:solidFill>
                        <a:latin typeface="Palanquin Light"/>
                        <a:ea typeface="Palanquin Light"/>
                        <a:cs typeface="Palanquin Light"/>
                        <a:sym typeface="Palanquin Light"/>
                      </a:endParaRPr>
                    </a:p>
                  </a:txBody>
                  <a:tcPr marT="91425" marB="91425" marR="91425" marL="91425" anchor="ctr">
                    <a:lnL cap="flat" cmpd="sng" w="9525">
                      <a:solidFill>
                        <a:srgbClr val="1A458E"/>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000" u="none" cap="none" strike="noStrike">
                          <a:solidFill>
                            <a:srgbClr val="003081"/>
                          </a:solidFill>
                          <a:latin typeface="Palanquin Light"/>
                          <a:ea typeface="Palanquin Light"/>
                          <a:cs typeface="Palanquin Light"/>
                          <a:sym typeface="Palanquin Light"/>
                        </a:rPr>
                        <a:t>Allonger la durée de vie de ses appareils numériques</a:t>
                      </a:r>
                      <a:endParaRPr sz="1000" u="none" cap="none" strike="noStrike">
                        <a:solidFill>
                          <a:srgbClr val="003081"/>
                        </a:solidFill>
                        <a:latin typeface="Palanquin Light"/>
                        <a:ea typeface="Palanquin Light"/>
                        <a:cs typeface="Palanquin Light"/>
                        <a:sym typeface="Palanquin Light"/>
                      </a:endParaRPr>
                    </a:p>
                    <a:p>
                      <a:pPr indent="0" lvl="0" marL="0" marR="0" rtl="0" algn="l">
                        <a:lnSpc>
                          <a:spcPct val="100000"/>
                        </a:lnSpc>
                        <a:spcBef>
                          <a:spcPts val="0"/>
                        </a:spcBef>
                        <a:spcAft>
                          <a:spcPts val="0"/>
                        </a:spcAft>
                        <a:buClr>
                          <a:srgbClr val="000000"/>
                        </a:buClr>
                        <a:buSzPts val="1100"/>
                        <a:buFont typeface="Arial"/>
                        <a:buNone/>
                      </a:pPr>
                      <a:r>
                        <a:t/>
                      </a:r>
                      <a:endParaRPr sz="1000" u="none" cap="none" strike="noStrike">
                        <a:solidFill>
                          <a:srgbClr val="003081"/>
                        </a:solidFill>
                        <a:latin typeface="Palanquin Light"/>
                        <a:ea typeface="Palanquin Light"/>
                        <a:cs typeface="Palanquin Light"/>
                        <a:sym typeface="Palanquin Light"/>
                      </a:endParaRPr>
                    </a:p>
                    <a:p>
                      <a:pPr indent="0" lvl="0" marL="0" marR="0" rtl="0" algn="l">
                        <a:lnSpc>
                          <a:spcPct val="100000"/>
                        </a:lnSpc>
                        <a:spcBef>
                          <a:spcPts val="0"/>
                        </a:spcBef>
                        <a:spcAft>
                          <a:spcPts val="0"/>
                        </a:spcAft>
                        <a:buClr>
                          <a:srgbClr val="000000"/>
                        </a:buClr>
                        <a:buSzPts val="1100"/>
                        <a:buFont typeface="Arial"/>
                        <a:buNone/>
                      </a:pPr>
                      <a:r>
                        <a:rPr lang="fr" sz="1000" u="none" cap="none" strike="noStrike">
                          <a:solidFill>
                            <a:srgbClr val="003081"/>
                          </a:solidFill>
                          <a:latin typeface="Palanquin Light"/>
                          <a:ea typeface="Palanquin Light"/>
                          <a:cs typeface="Palanquin Light"/>
                          <a:sym typeface="Palanquin Light"/>
                        </a:rPr>
                        <a:t>Avoir des usages numériques plus responsables</a:t>
                      </a:r>
                      <a:endParaRPr sz="1000" u="none" cap="none" strike="noStrike">
                        <a:solidFill>
                          <a:srgbClr val="003081"/>
                        </a:solidFill>
                        <a:latin typeface="Palanquin Light"/>
                        <a:ea typeface="Palanquin Light"/>
                        <a:cs typeface="Palanquin Light"/>
                        <a:sym typeface="Palanquin Light"/>
                      </a:endParaRPr>
                    </a:p>
                  </a:txBody>
                  <a:tcPr marT="91425" marB="91425" marR="91425" marL="91425" anchor="ctr">
                    <a:lnL cap="flat" cmpd="sng" w="9525">
                      <a:solidFill>
                        <a:srgbClr val="1A458E"/>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FFFFFF"/>
                    </a:solidFill>
                  </a:tcPr>
                </a:tc>
              </a:tr>
              <a:tr h="795325">
                <a:tc>
                  <a:txBody>
                    <a:bodyPr/>
                    <a:lstStyle/>
                    <a:p>
                      <a:pPr indent="0" lvl="0" marL="0" marR="0" rtl="0" algn="ctr">
                        <a:lnSpc>
                          <a:spcPct val="100000"/>
                        </a:lnSpc>
                        <a:spcBef>
                          <a:spcPts val="0"/>
                        </a:spcBef>
                        <a:spcAft>
                          <a:spcPts val="0"/>
                        </a:spcAft>
                        <a:buClr>
                          <a:srgbClr val="000000"/>
                        </a:buClr>
                        <a:buSzPts val="1300"/>
                        <a:buFont typeface="Arial"/>
                        <a:buNone/>
                      </a:pPr>
                      <a:r>
                        <a:rPr b="1" lang="fr" sz="1000" u="none" cap="none" strike="noStrike">
                          <a:solidFill>
                            <a:srgbClr val="FFFFFF"/>
                          </a:solidFill>
                          <a:latin typeface="Palanquin"/>
                          <a:ea typeface="Palanquin"/>
                          <a:cs typeface="Palanquin"/>
                          <a:sym typeface="Palanquin"/>
                        </a:rPr>
                        <a:t>La fin de vie </a:t>
                      </a:r>
                      <a:endParaRPr b="1" sz="1000" u="none" cap="none" strike="noStrike">
                        <a:solidFill>
                          <a:srgbClr val="FFFFFF"/>
                        </a:solidFill>
                        <a:latin typeface="Palanquin"/>
                        <a:ea typeface="Palanquin"/>
                        <a:cs typeface="Palanquin"/>
                        <a:sym typeface="Palanquin"/>
                      </a:endParaRPr>
                    </a:p>
                    <a:p>
                      <a:pPr indent="0" lvl="0" marL="0" marR="0" rtl="0" algn="ctr">
                        <a:lnSpc>
                          <a:spcPct val="100000"/>
                        </a:lnSpc>
                        <a:spcBef>
                          <a:spcPts val="0"/>
                        </a:spcBef>
                        <a:spcAft>
                          <a:spcPts val="0"/>
                        </a:spcAft>
                        <a:buClr>
                          <a:srgbClr val="000000"/>
                        </a:buClr>
                        <a:buSzPts val="1300"/>
                        <a:buFont typeface="Arial"/>
                        <a:buNone/>
                      </a:pPr>
                      <a:r>
                        <a:rPr b="1" lang="fr" sz="1000" u="none" cap="none" strike="noStrike">
                          <a:solidFill>
                            <a:srgbClr val="FFFFFF"/>
                          </a:solidFill>
                          <a:latin typeface="Palanquin"/>
                          <a:ea typeface="Palanquin"/>
                          <a:cs typeface="Palanquin"/>
                          <a:sym typeface="Palanquin"/>
                        </a:rPr>
                        <a:t>des outils numériques</a:t>
                      </a:r>
                      <a:endParaRPr b="1" sz="1000" u="none" cap="none" strike="noStrike">
                        <a:solidFill>
                          <a:srgbClr val="FFFFFF"/>
                        </a:solidFill>
                        <a:latin typeface="Palanquin"/>
                        <a:ea typeface="Palanquin"/>
                        <a:cs typeface="Palanquin"/>
                        <a:sym typeface="Palanquin"/>
                      </a:endParaRPr>
                    </a:p>
                  </a:txBody>
                  <a:tcPr marT="91425" marB="91425" marR="91425" marL="91425" anchor="ctr">
                    <a:lnL cap="flat" cmpd="sng" w="9525">
                      <a:solidFill>
                        <a:srgbClr val="77117C"/>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77117C"/>
                      </a:solidFill>
                      <a:prstDash val="solid"/>
                      <a:round/>
                      <a:headEnd len="sm" w="sm" type="none"/>
                      <a:tailEnd len="sm" w="sm" type="none"/>
                    </a:lnB>
                    <a:solidFill>
                      <a:srgbClr val="00308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fr" sz="1000" u="none" cap="none" strike="noStrike">
                          <a:solidFill>
                            <a:srgbClr val="003081"/>
                          </a:solidFill>
                          <a:latin typeface="Palanquin Light"/>
                          <a:ea typeface="Palanquin Light"/>
                          <a:cs typeface="Palanquin Light"/>
                          <a:sym typeface="Palanquin Light"/>
                        </a:rPr>
                        <a:t>Identifier les moyens et acteurs pour ache</a:t>
                      </a:r>
                      <a:r>
                        <a:rPr lang="fr" sz="1000">
                          <a:solidFill>
                            <a:srgbClr val="003081"/>
                          </a:solidFill>
                          <a:latin typeface="Palanquin Light"/>
                          <a:ea typeface="Palanquin Light"/>
                          <a:cs typeface="Palanquin Light"/>
                          <a:sym typeface="Palanquin Light"/>
                        </a:rPr>
                        <a:t>ter,</a:t>
                      </a:r>
                      <a:r>
                        <a:rPr lang="fr" sz="1000" u="none" cap="none" strike="noStrike">
                          <a:solidFill>
                            <a:srgbClr val="003081"/>
                          </a:solidFill>
                          <a:latin typeface="Palanquin Light"/>
                          <a:ea typeface="Palanquin Light"/>
                          <a:cs typeface="Palanquin Light"/>
                          <a:sym typeface="Palanquin Light"/>
                        </a:rPr>
                        <a:t> réparer </a:t>
                      </a:r>
                      <a:br>
                        <a:rPr lang="fr" sz="1000" u="none" cap="none" strike="noStrike">
                          <a:solidFill>
                            <a:srgbClr val="003081"/>
                          </a:solidFill>
                          <a:latin typeface="Palanquin Light"/>
                          <a:ea typeface="Palanquin Light"/>
                          <a:cs typeface="Palanquin Light"/>
                          <a:sym typeface="Palanquin Light"/>
                        </a:rPr>
                      </a:br>
                      <a:r>
                        <a:rPr lang="fr" sz="1000" u="none" cap="none" strike="noStrike">
                          <a:solidFill>
                            <a:srgbClr val="003081"/>
                          </a:solidFill>
                          <a:latin typeface="Palanquin Light"/>
                          <a:ea typeface="Palanquin Light"/>
                          <a:cs typeface="Palanquin Light"/>
                          <a:sym typeface="Palanquin Light"/>
                        </a:rPr>
                        <a:t>et faire recycler ses outils numériques</a:t>
                      </a:r>
                      <a:endParaRPr sz="1000" u="none" cap="none" strike="noStrike">
                        <a:solidFill>
                          <a:srgbClr val="003081"/>
                        </a:solidFill>
                        <a:latin typeface="Palanquin Light"/>
                        <a:ea typeface="Palanquin Light"/>
                        <a:cs typeface="Palanquin Light"/>
                        <a:sym typeface="Palanquin Light"/>
                      </a:endParaRPr>
                    </a:p>
                  </a:txBody>
                  <a:tcPr marT="91425" marB="91425" marR="91425" marL="91425" anchor="ctr">
                    <a:lnL cap="flat" cmpd="sng" w="9525">
                      <a:solidFill>
                        <a:srgbClr val="1A458E"/>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000" u="none" cap="none" strike="noStrike">
                        <a:solidFill>
                          <a:srgbClr val="003081"/>
                        </a:solidFill>
                        <a:latin typeface="Palanquin Light"/>
                        <a:ea typeface="Palanquin Light"/>
                        <a:cs typeface="Palanquin Light"/>
                        <a:sym typeface="Palanquin Light"/>
                      </a:endParaRPr>
                    </a:p>
                  </a:txBody>
                  <a:tcPr marT="91425" marB="91425" marR="91425" marL="91425" anchor="ctr">
                    <a:lnL cap="flat" cmpd="sng" w="9525">
                      <a:solidFill>
                        <a:srgbClr val="1A458E"/>
                      </a:solidFill>
                      <a:prstDash val="solid"/>
                      <a:round/>
                      <a:headEnd len="sm" w="sm" type="none"/>
                      <a:tailEnd len="sm" w="sm" type="none"/>
                    </a:lnL>
                    <a:lnR cap="flat" cmpd="sng" w="9525">
                      <a:solidFill>
                        <a:srgbClr val="1A458E"/>
                      </a:solidFill>
                      <a:prstDash val="solid"/>
                      <a:round/>
                      <a:headEnd len="sm" w="sm" type="none"/>
                      <a:tailEnd len="sm" w="sm" type="none"/>
                    </a:lnR>
                    <a:lnT cap="flat" cmpd="sng" w="9525">
                      <a:solidFill>
                        <a:srgbClr val="1A458E"/>
                      </a:solidFill>
                      <a:prstDash val="solid"/>
                      <a:round/>
                      <a:headEnd len="sm" w="sm" type="none"/>
                      <a:tailEnd len="sm" w="sm" type="none"/>
                    </a:lnT>
                    <a:lnB cap="flat" cmpd="sng" w="9525">
                      <a:solidFill>
                        <a:srgbClr val="1A458E"/>
                      </a:solidFill>
                      <a:prstDash val="solid"/>
                      <a:round/>
                      <a:headEnd len="sm" w="sm" type="none"/>
                      <a:tailEnd len="sm" w="sm" type="none"/>
                    </a:lnB>
                    <a:solidFill>
                      <a:srgbClr val="FFFFFF"/>
                    </a:solidFill>
                  </a:tcPr>
                </a:tc>
              </a:tr>
            </a:tbl>
          </a:graphicData>
        </a:graphic>
      </p:graphicFrame>
      <p:sp>
        <p:nvSpPr>
          <p:cNvPr id="70" name="Google Shape;70;g2e9ea18afe7_0_0"/>
          <p:cNvSpPr txBox="1"/>
          <p:nvPr/>
        </p:nvSpPr>
        <p:spPr>
          <a:xfrm>
            <a:off x="417675" y="474300"/>
            <a:ext cx="4809600" cy="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lt1"/>
                </a:solidFill>
                <a:highlight>
                  <a:srgbClr val="003081"/>
                </a:highlight>
                <a:latin typeface="Palanquin"/>
                <a:ea typeface="Palanquin"/>
                <a:cs typeface="Palanquin"/>
                <a:sym typeface="Palanquin"/>
              </a:rPr>
              <a:t>Les objectifs pédagogiques du kit </a:t>
            </a:r>
            <a:endParaRPr sz="1800">
              <a:solidFill>
                <a:schemeClr val="lt1"/>
              </a:solidFill>
              <a:highlight>
                <a:srgbClr val="003081"/>
              </a:highlight>
              <a:latin typeface="Palanquin"/>
              <a:ea typeface="Palanquin"/>
              <a:cs typeface="Palanquin"/>
              <a:sym typeface="Palanqu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2e9a2cc8200_1_16"/>
          <p:cNvSpPr txBox="1"/>
          <p:nvPr/>
        </p:nvSpPr>
        <p:spPr>
          <a:xfrm>
            <a:off x="420075" y="474300"/>
            <a:ext cx="4809600" cy="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lt1"/>
                </a:solidFill>
                <a:highlight>
                  <a:srgbClr val="003081"/>
                </a:highlight>
                <a:latin typeface="Palanquin"/>
                <a:ea typeface="Palanquin"/>
                <a:cs typeface="Palanquin"/>
                <a:sym typeface="Palanquin"/>
              </a:rPr>
              <a:t>L’organisation du guide</a:t>
            </a:r>
            <a:endParaRPr sz="1800">
              <a:solidFill>
                <a:schemeClr val="lt1"/>
              </a:solidFill>
              <a:highlight>
                <a:srgbClr val="003081"/>
              </a:highlight>
              <a:latin typeface="Palanquin"/>
              <a:ea typeface="Palanquin"/>
              <a:cs typeface="Palanquin"/>
              <a:sym typeface="Palanquin"/>
            </a:endParaRPr>
          </a:p>
        </p:txBody>
      </p:sp>
      <p:pic>
        <p:nvPicPr>
          <p:cNvPr id="76" name="Google Shape;76;g2e9a2cc8200_1_16"/>
          <p:cNvPicPr preferRelativeResize="0"/>
          <p:nvPr/>
        </p:nvPicPr>
        <p:blipFill>
          <a:blip r:embed="rId3">
            <a:alphaModFix/>
          </a:blip>
          <a:stretch>
            <a:fillRect/>
          </a:stretch>
        </p:blipFill>
        <p:spPr>
          <a:xfrm>
            <a:off x="473725" y="2792350"/>
            <a:ext cx="1875203" cy="1051554"/>
          </a:xfrm>
          <a:prstGeom prst="rect">
            <a:avLst/>
          </a:prstGeom>
          <a:noFill/>
          <a:ln>
            <a:noFill/>
          </a:ln>
          <a:effectLst>
            <a:outerShdw blurRad="57150" rotWithShape="0" algn="bl" dir="5400000" dist="19050">
              <a:srgbClr val="000000">
                <a:alpha val="50000"/>
              </a:srgbClr>
            </a:outerShdw>
          </a:effectLst>
        </p:spPr>
      </p:pic>
      <p:pic>
        <p:nvPicPr>
          <p:cNvPr id="77" name="Google Shape;77;g2e9a2cc8200_1_16"/>
          <p:cNvPicPr preferRelativeResize="0"/>
          <p:nvPr/>
        </p:nvPicPr>
        <p:blipFill>
          <a:blip r:embed="rId4">
            <a:alphaModFix/>
          </a:blip>
          <a:stretch>
            <a:fillRect/>
          </a:stretch>
        </p:blipFill>
        <p:spPr>
          <a:xfrm>
            <a:off x="3545798" y="2038900"/>
            <a:ext cx="1875206" cy="1054368"/>
          </a:xfrm>
          <a:prstGeom prst="rect">
            <a:avLst/>
          </a:prstGeom>
          <a:noFill/>
          <a:ln>
            <a:noFill/>
          </a:ln>
          <a:effectLst>
            <a:outerShdw blurRad="57150" rotWithShape="0" algn="bl" dir="5400000" dist="19050">
              <a:srgbClr val="000000">
                <a:alpha val="50000"/>
              </a:srgbClr>
            </a:outerShdw>
          </a:effectLst>
        </p:spPr>
      </p:pic>
      <p:pic>
        <p:nvPicPr>
          <p:cNvPr id="78" name="Google Shape;78;g2e9a2cc8200_1_16"/>
          <p:cNvPicPr preferRelativeResize="0"/>
          <p:nvPr/>
        </p:nvPicPr>
        <p:blipFill>
          <a:blip r:embed="rId5">
            <a:alphaModFix/>
          </a:blip>
          <a:stretch>
            <a:fillRect/>
          </a:stretch>
        </p:blipFill>
        <p:spPr>
          <a:xfrm>
            <a:off x="6465472" y="2038900"/>
            <a:ext cx="1875202" cy="1055700"/>
          </a:xfrm>
          <a:prstGeom prst="rect">
            <a:avLst/>
          </a:prstGeom>
          <a:noFill/>
          <a:ln>
            <a:noFill/>
          </a:ln>
          <a:effectLst>
            <a:outerShdw blurRad="57150" rotWithShape="0" algn="bl" dir="5400000" dist="19050">
              <a:srgbClr val="000000">
                <a:alpha val="50000"/>
              </a:srgbClr>
            </a:outerShdw>
          </a:effectLst>
        </p:spPr>
      </p:pic>
      <p:pic>
        <p:nvPicPr>
          <p:cNvPr id="79" name="Google Shape;79;g2e9a2cc8200_1_16"/>
          <p:cNvPicPr preferRelativeResize="0"/>
          <p:nvPr/>
        </p:nvPicPr>
        <p:blipFill>
          <a:blip r:embed="rId6">
            <a:alphaModFix/>
          </a:blip>
          <a:stretch>
            <a:fillRect/>
          </a:stretch>
        </p:blipFill>
        <p:spPr>
          <a:xfrm>
            <a:off x="3545800" y="3551128"/>
            <a:ext cx="1875200" cy="1040720"/>
          </a:xfrm>
          <a:prstGeom prst="rect">
            <a:avLst/>
          </a:prstGeom>
          <a:noFill/>
          <a:ln>
            <a:noFill/>
          </a:ln>
          <a:effectLst>
            <a:outerShdw blurRad="57150" rotWithShape="0" algn="bl" dir="5400000" dist="19050">
              <a:srgbClr val="000000">
                <a:alpha val="50000"/>
              </a:srgbClr>
            </a:outerShdw>
          </a:effectLst>
        </p:spPr>
      </p:pic>
      <p:pic>
        <p:nvPicPr>
          <p:cNvPr id="80" name="Google Shape;80;g2e9a2cc8200_1_16"/>
          <p:cNvPicPr preferRelativeResize="0"/>
          <p:nvPr/>
        </p:nvPicPr>
        <p:blipFill>
          <a:blip r:embed="rId7">
            <a:alphaModFix/>
          </a:blip>
          <a:stretch>
            <a:fillRect/>
          </a:stretch>
        </p:blipFill>
        <p:spPr>
          <a:xfrm>
            <a:off x="6465475" y="3549413"/>
            <a:ext cx="1875199" cy="1044142"/>
          </a:xfrm>
          <a:prstGeom prst="rect">
            <a:avLst/>
          </a:prstGeom>
          <a:noFill/>
          <a:ln>
            <a:noFill/>
          </a:ln>
          <a:effectLst>
            <a:outerShdw blurRad="57150" rotWithShape="0" algn="bl" dir="5400000" dist="19050">
              <a:srgbClr val="000000">
                <a:alpha val="50000"/>
              </a:srgbClr>
            </a:outerShdw>
          </a:effectLst>
        </p:spPr>
      </p:pic>
      <p:cxnSp>
        <p:nvCxnSpPr>
          <p:cNvPr id="81" name="Google Shape;81;g2e9a2cc8200_1_16"/>
          <p:cNvCxnSpPr>
            <a:stCxn id="76" idx="3"/>
            <a:endCxn id="77" idx="1"/>
          </p:cNvCxnSpPr>
          <p:nvPr/>
        </p:nvCxnSpPr>
        <p:spPr>
          <a:xfrm flipH="1" rot="10800000">
            <a:off x="2348928" y="2566027"/>
            <a:ext cx="1197000" cy="752100"/>
          </a:xfrm>
          <a:prstGeom prst="straightConnector1">
            <a:avLst/>
          </a:prstGeom>
          <a:noFill/>
          <a:ln cap="flat" cmpd="sng" w="19050">
            <a:solidFill>
              <a:srgbClr val="003081"/>
            </a:solidFill>
            <a:prstDash val="solid"/>
            <a:round/>
            <a:headEnd len="med" w="med" type="none"/>
            <a:tailEnd len="med" w="med" type="triangle"/>
          </a:ln>
        </p:spPr>
      </p:cxnSp>
      <p:cxnSp>
        <p:nvCxnSpPr>
          <p:cNvPr id="82" name="Google Shape;82;g2e9a2cc8200_1_16"/>
          <p:cNvCxnSpPr>
            <a:stCxn id="76" idx="3"/>
            <a:endCxn id="79" idx="1"/>
          </p:cNvCxnSpPr>
          <p:nvPr/>
        </p:nvCxnSpPr>
        <p:spPr>
          <a:xfrm>
            <a:off x="2348928" y="3318127"/>
            <a:ext cx="1197000" cy="753300"/>
          </a:xfrm>
          <a:prstGeom prst="straightConnector1">
            <a:avLst/>
          </a:prstGeom>
          <a:noFill/>
          <a:ln cap="flat" cmpd="sng" w="19050">
            <a:solidFill>
              <a:srgbClr val="003081"/>
            </a:solidFill>
            <a:prstDash val="solid"/>
            <a:round/>
            <a:headEnd len="med" w="med" type="none"/>
            <a:tailEnd len="med" w="med" type="triangle"/>
          </a:ln>
        </p:spPr>
      </p:cxnSp>
      <p:cxnSp>
        <p:nvCxnSpPr>
          <p:cNvPr id="83" name="Google Shape;83;g2e9a2cc8200_1_16"/>
          <p:cNvCxnSpPr>
            <a:stCxn id="77" idx="3"/>
            <a:endCxn id="78" idx="1"/>
          </p:cNvCxnSpPr>
          <p:nvPr/>
        </p:nvCxnSpPr>
        <p:spPr>
          <a:xfrm>
            <a:off x="5421005" y="2566084"/>
            <a:ext cx="1044600" cy="600"/>
          </a:xfrm>
          <a:prstGeom prst="straightConnector1">
            <a:avLst/>
          </a:prstGeom>
          <a:noFill/>
          <a:ln cap="flat" cmpd="sng" w="19050">
            <a:solidFill>
              <a:srgbClr val="003081"/>
            </a:solidFill>
            <a:prstDash val="solid"/>
            <a:round/>
            <a:headEnd len="med" w="med" type="none"/>
            <a:tailEnd len="med" w="med" type="triangle"/>
          </a:ln>
        </p:spPr>
      </p:cxnSp>
      <p:cxnSp>
        <p:nvCxnSpPr>
          <p:cNvPr id="84" name="Google Shape;84;g2e9a2cc8200_1_16"/>
          <p:cNvCxnSpPr>
            <a:stCxn id="79" idx="3"/>
            <a:endCxn id="80" idx="1"/>
          </p:cNvCxnSpPr>
          <p:nvPr/>
        </p:nvCxnSpPr>
        <p:spPr>
          <a:xfrm>
            <a:off x="5421000" y="4071487"/>
            <a:ext cx="1044600" cy="0"/>
          </a:xfrm>
          <a:prstGeom prst="straightConnector1">
            <a:avLst/>
          </a:prstGeom>
          <a:noFill/>
          <a:ln cap="flat" cmpd="sng" w="19050">
            <a:solidFill>
              <a:srgbClr val="003081"/>
            </a:solidFill>
            <a:prstDash val="solid"/>
            <a:round/>
            <a:headEnd len="med" w="med" type="none"/>
            <a:tailEnd len="med" w="med" type="triangle"/>
          </a:ln>
        </p:spPr>
      </p:cxnSp>
      <p:sp>
        <p:nvSpPr>
          <p:cNvPr id="85" name="Google Shape;85;g2e9a2cc8200_1_16"/>
          <p:cNvSpPr txBox="1"/>
          <p:nvPr/>
        </p:nvSpPr>
        <p:spPr>
          <a:xfrm>
            <a:off x="473675" y="963200"/>
            <a:ext cx="18753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kit comprend 3 chapitres qui sont les cycles de vie des outils numériques : la fabrication / l’utilisation / la fin de vie. </a:t>
            </a:r>
            <a:endParaRPr sz="1000">
              <a:solidFill>
                <a:srgbClr val="003081"/>
              </a:solidFill>
              <a:latin typeface="Palanquin"/>
              <a:ea typeface="Palanquin"/>
              <a:cs typeface="Palanquin"/>
              <a:sym typeface="Palanquin"/>
            </a:endParaRPr>
          </a:p>
        </p:txBody>
      </p:sp>
      <p:sp>
        <p:nvSpPr>
          <p:cNvPr id="86" name="Google Shape;86;g2e9a2cc8200_1_16"/>
          <p:cNvSpPr txBox="1"/>
          <p:nvPr/>
        </p:nvSpPr>
        <p:spPr>
          <a:xfrm>
            <a:off x="3461100" y="963200"/>
            <a:ext cx="21318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Pour chacun de ces chapitres, plusieurs activités sont documentées pour répondre aux objectifs pédagogiques du kit pour deux contextes d’intervention : </a:t>
            </a:r>
            <a:endParaRPr sz="1000">
              <a:solidFill>
                <a:srgbClr val="003081"/>
              </a:solidFill>
              <a:latin typeface="Palanquin"/>
              <a:ea typeface="Palanquin"/>
              <a:cs typeface="Palanquin"/>
              <a:sym typeface="Palanquin"/>
            </a:endParaRPr>
          </a:p>
        </p:txBody>
      </p:sp>
      <p:sp>
        <p:nvSpPr>
          <p:cNvPr id="87" name="Google Shape;87;g2e9a2cc8200_1_16"/>
          <p:cNvSpPr txBox="1"/>
          <p:nvPr/>
        </p:nvSpPr>
        <p:spPr>
          <a:xfrm>
            <a:off x="6465425" y="963200"/>
            <a:ext cx="18753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Pour chacune des activités, </a:t>
            </a:r>
            <a:br>
              <a:rPr lang="fr" sz="1000">
                <a:solidFill>
                  <a:srgbClr val="003081"/>
                </a:solidFill>
                <a:latin typeface="Palanquin"/>
                <a:ea typeface="Palanquin"/>
                <a:cs typeface="Palanquin"/>
                <a:sym typeface="Palanquin"/>
              </a:rPr>
            </a:br>
            <a:r>
              <a:rPr lang="fr" sz="1000">
                <a:solidFill>
                  <a:srgbClr val="003081"/>
                </a:solidFill>
                <a:latin typeface="Palanquin"/>
                <a:ea typeface="Palanquin"/>
                <a:cs typeface="Palanquin"/>
                <a:sym typeface="Palanquin"/>
              </a:rPr>
              <a:t>il y a une fiche expliquant comment imprimer </a:t>
            </a:r>
            <a:endParaRPr sz="1000">
              <a:solidFill>
                <a:srgbClr val="003081"/>
              </a:solidFill>
              <a:latin typeface="Palanquin"/>
              <a:ea typeface="Palanquin"/>
              <a:cs typeface="Palanquin"/>
              <a:sym typeface="Palanquin"/>
            </a:endParaRPr>
          </a:p>
          <a:p>
            <a:pPr indent="0" lvl="0" marL="0" rtl="0" algn="l">
              <a:spcBef>
                <a:spcPts val="0"/>
              </a:spcBef>
              <a:spcAft>
                <a:spcPts val="0"/>
              </a:spcAft>
              <a:buNone/>
            </a:pPr>
            <a:r>
              <a:rPr lang="fr" sz="1000">
                <a:solidFill>
                  <a:srgbClr val="003081"/>
                </a:solidFill>
                <a:latin typeface="Palanquin"/>
                <a:ea typeface="Palanquin"/>
                <a:cs typeface="Palanquin"/>
                <a:sym typeface="Palanquin"/>
              </a:rPr>
              <a:t>et fabriquer les supports. </a:t>
            </a:r>
            <a:endParaRPr sz="1000">
              <a:solidFill>
                <a:srgbClr val="003081"/>
              </a:solidFill>
              <a:latin typeface="Palanquin"/>
              <a:ea typeface="Palanquin"/>
              <a:cs typeface="Palanquin"/>
              <a:sym typeface="Palanquin"/>
            </a:endParaRPr>
          </a:p>
        </p:txBody>
      </p:sp>
      <p:sp>
        <p:nvSpPr>
          <p:cNvPr id="88" name="Google Shape;88;g2e9a2cc8200_1_16"/>
          <p:cNvSpPr txBox="1"/>
          <p:nvPr/>
        </p:nvSpPr>
        <p:spPr>
          <a:xfrm>
            <a:off x="3461100" y="3106175"/>
            <a:ext cx="2131800" cy="2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Accompagnement individuel</a:t>
            </a:r>
            <a:endParaRPr b="1" sz="1000">
              <a:solidFill>
                <a:srgbClr val="003081"/>
              </a:solidFill>
              <a:latin typeface="Palanquin"/>
              <a:ea typeface="Palanquin"/>
              <a:cs typeface="Palanquin"/>
              <a:sym typeface="Palanquin"/>
            </a:endParaRPr>
          </a:p>
        </p:txBody>
      </p:sp>
      <p:sp>
        <p:nvSpPr>
          <p:cNvPr id="89" name="Google Shape;89;g2e9a2cc8200_1_16"/>
          <p:cNvSpPr txBox="1"/>
          <p:nvPr/>
        </p:nvSpPr>
        <p:spPr>
          <a:xfrm>
            <a:off x="3461100" y="4593700"/>
            <a:ext cx="2131800" cy="2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Accompagnement collectif</a:t>
            </a:r>
            <a:endParaRPr b="1" sz="1000">
              <a:solidFill>
                <a:srgbClr val="003081"/>
              </a:solidFill>
              <a:latin typeface="Palanquin"/>
              <a:ea typeface="Palanquin"/>
              <a:cs typeface="Palanquin"/>
              <a:sym typeface="Palanquin"/>
            </a:endParaRPr>
          </a:p>
        </p:txBody>
      </p:sp>
      <p:cxnSp>
        <p:nvCxnSpPr>
          <p:cNvPr id="90" name="Google Shape;90;g2e9a2cc8200_1_16"/>
          <p:cNvCxnSpPr/>
          <p:nvPr/>
        </p:nvCxnSpPr>
        <p:spPr>
          <a:xfrm>
            <a:off x="2940325" y="1073000"/>
            <a:ext cx="0" cy="3789300"/>
          </a:xfrm>
          <a:prstGeom prst="straightConnector1">
            <a:avLst/>
          </a:prstGeom>
          <a:noFill/>
          <a:ln cap="flat" cmpd="sng" w="9525">
            <a:solidFill>
              <a:srgbClr val="003081"/>
            </a:solidFill>
            <a:prstDash val="dot"/>
            <a:round/>
            <a:headEnd len="med" w="med" type="none"/>
            <a:tailEnd len="med" w="med" type="none"/>
          </a:ln>
        </p:spPr>
      </p:cxnSp>
      <p:cxnSp>
        <p:nvCxnSpPr>
          <p:cNvPr id="91" name="Google Shape;91;g2e9a2cc8200_1_16"/>
          <p:cNvCxnSpPr/>
          <p:nvPr/>
        </p:nvCxnSpPr>
        <p:spPr>
          <a:xfrm>
            <a:off x="5963475" y="1073000"/>
            <a:ext cx="0" cy="3789300"/>
          </a:xfrm>
          <a:prstGeom prst="straightConnector1">
            <a:avLst/>
          </a:prstGeom>
          <a:noFill/>
          <a:ln cap="flat" cmpd="sng" w="9525">
            <a:solidFill>
              <a:srgbClr val="003081"/>
            </a:solidFill>
            <a:prstDash val="dot"/>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2F27"/>
        </a:solidFill>
      </p:bgPr>
    </p:bg>
    <p:spTree>
      <p:nvGrpSpPr>
        <p:cNvPr id="95" name="Shape 95"/>
        <p:cNvGrpSpPr/>
        <p:nvPr/>
      </p:nvGrpSpPr>
      <p:grpSpPr>
        <a:xfrm>
          <a:off x="0" y="0"/>
          <a:ext cx="0" cy="0"/>
          <a:chOff x="0" y="0"/>
          <a:chExt cx="0" cy="0"/>
        </a:xfrm>
      </p:grpSpPr>
      <p:cxnSp>
        <p:nvCxnSpPr>
          <p:cNvPr id="96" name="Google Shape;96;g2e9a2cc8200_1_24"/>
          <p:cNvCxnSpPr/>
          <p:nvPr/>
        </p:nvCxnSpPr>
        <p:spPr>
          <a:xfrm>
            <a:off x="759259" y="3222157"/>
            <a:ext cx="4032900" cy="0"/>
          </a:xfrm>
          <a:prstGeom prst="straightConnector1">
            <a:avLst/>
          </a:prstGeom>
          <a:noFill/>
          <a:ln cap="flat" cmpd="sng" w="76200">
            <a:solidFill>
              <a:srgbClr val="003081"/>
            </a:solidFill>
            <a:prstDash val="solid"/>
            <a:round/>
            <a:headEnd len="sm" w="sm" type="none"/>
            <a:tailEnd len="sm" w="sm" type="none"/>
          </a:ln>
        </p:spPr>
      </p:cxnSp>
      <p:sp>
        <p:nvSpPr>
          <p:cNvPr id="97" name="Google Shape;97;g2e9a2cc8200_1_24"/>
          <p:cNvSpPr txBox="1"/>
          <p:nvPr/>
        </p:nvSpPr>
        <p:spPr>
          <a:xfrm>
            <a:off x="473475" y="1855350"/>
            <a:ext cx="6331200" cy="1232400"/>
          </a:xfrm>
          <a:prstGeom prst="rect">
            <a:avLst/>
          </a:prstGeom>
          <a:noFill/>
          <a:ln>
            <a:noFill/>
          </a:ln>
        </p:spPr>
        <p:txBody>
          <a:bodyPr anchorCtr="0" anchor="t" bIns="45700" lIns="45700" spcFirstLastPara="1" rIns="45700" wrap="square" tIns="46800">
            <a:spAutoFit/>
          </a:bodyPr>
          <a:lstStyle/>
          <a:p>
            <a:pPr indent="0" lvl="0" marL="266700" marR="266700" rtl="0" algn="l">
              <a:spcBef>
                <a:spcPts val="0"/>
              </a:spcBef>
              <a:spcAft>
                <a:spcPts val="0"/>
              </a:spcAft>
              <a:buClr>
                <a:schemeClr val="dk1"/>
              </a:buClr>
              <a:buSzPts val="1100"/>
              <a:buFont typeface="Arial"/>
              <a:buNone/>
            </a:pPr>
            <a:r>
              <a:rPr b="1" lang="fr" sz="3700">
                <a:solidFill>
                  <a:srgbClr val="FFFFFF"/>
                </a:solidFill>
                <a:latin typeface="Palanquin"/>
                <a:ea typeface="Palanquin"/>
                <a:cs typeface="Palanquin"/>
                <a:sym typeface="Palanquin"/>
              </a:rPr>
              <a:t>La fabrication </a:t>
            </a:r>
            <a:endParaRPr b="1" sz="3700">
              <a:solidFill>
                <a:srgbClr val="FFFFFF"/>
              </a:solidFill>
              <a:latin typeface="Palanquin"/>
              <a:ea typeface="Palanquin"/>
              <a:cs typeface="Palanquin"/>
              <a:sym typeface="Palanquin"/>
            </a:endParaRPr>
          </a:p>
          <a:p>
            <a:pPr indent="0" lvl="0" marL="266700" marR="266700" rtl="0" algn="l">
              <a:spcBef>
                <a:spcPts val="0"/>
              </a:spcBef>
              <a:spcAft>
                <a:spcPts val="0"/>
              </a:spcAft>
              <a:buClr>
                <a:schemeClr val="dk1"/>
              </a:buClr>
              <a:buSzPts val="1100"/>
              <a:buFont typeface="Arial"/>
              <a:buNone/>
            </a:pPr>
            <a:r>
              <a:rPr b="1" lang="fr" sz="3700">
                <a:solidFill>
                  <a:srgbClr val="FFFFFF"/>
                </a:solidFill>
                <a:latin typeface="Palanquin"/>
                <a:ea typeface="Palanquin"/>
                <a:cs typeface="Palanquin"/>
                <a:sym typeface="Palanquin"/>
              </a:rPr>
              <a:t>des outils numériques</a:t>
            </a:r>
            <a:endParaRPr b="1" sz="3700">
              <a:solidFill>
                <a:srgbClr val="FFFFFF"/>
              </a:solidFill>
              <a:latin typeface="Palanquin"/>
              <a:ea typeface="Palanquin"/>
              <a:cs typeface="Palanquin"/>
              <a:sym typeface="Palanquin"/>
            </a:endParaRPr>
          </a:p>
        </p:txBody>
      </p:sp>
      <p:sp>
        <p:nvSpPr>
          <p:cNvPr id="98" name="Google Shape;98;g2e9a2cc8200_1_24"/>
          <p:cNvSpPr txBox="1"/>
          <p:nvPr/>
        </p:nvSpPr>
        <p:spPr>
          <a:xfrm>
            <a:off x="473475" y="3498650"/>
            <a:ext cx="6331200" cy="1017000"/>
          </a:xfrm>
          <a:prstGeom prst="rect">
            <a:avLst/>
          </a:prstGeom>
          <a:noFill/>
          <a:ln>
            <a:noFill/>
          </a:ln>
        </p:spPr>
        <p:txBody>
          <a:bodyPr anchorCtr="0" anchor="t" bIns="45700" lIns="45700" spcFirstLastPara="1" rIns="45700" wrap="square" tIns="46800">
            <a:spAutoFit/>
          </a:bodyPr>
          <a:lstStyle/>
          <a:p>
            <a:pPr indent="-304800" lvl="0" marL="457200" marR="266700" rtl="0" algn="l">
              <a:spcBef>
                <a:spcPts val="0"/>
              </a:spcBef>
              <a:spcAft>
                <a:spcPts val="0"/>
              </a:spcAft>
              <a:buClr>
                <a:srgbClr val="FFFFFF"/>
              </a:buClr>
              <a:buSzPts val="1200"/>
              <a:buFont typeface="Palanquin"/>
              <a:buChar char="➔"/>
            </a:pPr>
            <a:r>
              <a:rPr lang="fr" sz="1200">
                <a:solidFill>
                  <a:srgbClr val="FFFFFF"/>
                </a:solidFill>
                <a:latin typeface="Palanquin"/>
                <a:ea typeface="Palanquin"/>
                <a:cs typeface="Palanquin"/>
                <a:sym typeface="Palanquin"/>
              </a:rPr>
              <a:t>Identifier et situer les impacts environnementaux de chaque étape du cycle de vie</a:t>
            </a:r>
            <a:endParaRPr sz="1200">
              <a:solidFill>
                <a:srgbClr val="FFFFFF"/>
              </a:solidFill>
              <a:latin typeface="Palanquin"/>
              <a:ea typeface="Palanquin"/>
              <a:cs typeface="Palanquin"/>
              <a:sym typeface="Palanquin"/>
            </a:endParaRPr>
          </a:p>
          <a:p>
            <a:pPr indent="0" lvl="0" marL="0" marR="266700" rtl="0" algn="l">
              <a:spcBef>
                <a:spcPts val="0"/>
              </a:spcBef>
              <a:spcAft>
                <a:spcPts val="0"/>
              </a:spcAft>
              <a:buNone/>
            </a:pPr>
            <a:r>
              <a:t/>
            </a:r>
            <a:endParaRPr sz="1200">
              <a:solidFill>
                <a:srgbClr val="FFFFFF"/>
              </a:solidFill>
              <a:latin typeface="Palanquin"/>
              <a:ea typeface="Palanquin"/>
              <a:cs typeface="Palanquin"/>
              <a:sym typeface="Palanquin"/>
            </a:endParaRPr>
          </a:p>
          <a:p>
            <a:pPr indent="-304800" lvl="0" marL="457200" marR="266700" rtl="0" algn="l">
              <a:spcBef>
                <a:spcPts val="0"/>
              </a:spcBef>
              <a:spcAft>
                <a:spcPts val="0"/>
              </a:spcAft>
              <a:buClr>
                <a:srgbClr val="FFFFFF"/>
              </a:buClr>
              <a:buSzPts val="1200"/>
              <a:buFont typeface="Palanquin"/>
              <a:buChar char="➔"/>
            </a:pPr>
            <a:r>
              <a:rPr lang="fr" sz="1200">
                <a:solidFill>
                  <a:srgbClr val="FFFFFF"/>
                </a:solidFill>
                <a:latin typeface="Palanquin"/>
                <a:ea typeface="Palanquin"/>
                <a:cs typeface="Palanquin"/>
                <a:sym typeface="Palanquin"/>
              </a:rPr>
              <a:t>Identifier les différents composants des outils numériques </a:t>
            </a:r>
            <a:endParaRPr sz="1200">
              <a:solidFill>
                <a:srgbClr val="FFFFFF"/>
              </a:solidFill>
              <a:latin typeface="Palanquin"/>
              <a:ea typeface="Palanquin"/>
              <a:cs typeface="Palanquin"/>
              <a:sym typeface="Palanquin"/>
            </a:endParaRPr>
          </a:p>
          <a:p>
            <a:pPr indent="0" lvl="0" marL="457200" marR="266700" rtl="0" algn="l">
              <a:spcBef>
                <a:spcPts val="0"/>
              </a:spcBef>
              <a:spcAft>
                <a:spcPts val="0"/>
              </a:spcAft>
              <a:buNone/>
            </a:pPr>
            <a:r>
              <a:t/>
            </a:r>
            <a:endParaRPr sz="1200">
              <a:solidFill>
                <a:srgbClr val="FFFFFF"/>
              </a:solidFill>
              <a:latin typeface="Palanquin"/>
              <a:ea typeface="Palanquin"/>
              <a:cs typeface="Palanquin"/>
              <a:sym typeface="Palanquin"/>
            </a:endParaRPr>
          </a:p>
          <a:p>
            <a:pPr indent="-304800" lvl="0" marL="457200" marR="266700" rtl="0" algn="l">
              <a:spcBef>
                <a:spcPts val="0"/>
              </a:spcBef>
              <a:spcAft>
                <a:spcPts val="0"/>
              </a:spcAft>
              <a:buClr>
                <a:srgbClr val="FFFFFF"/>
              </a:buClr>
              <a:buSzPts val="1200"/>
              <a:buFont typeface="Palanquin"/>
              <a:buChar char="➔"/>
            </a:pPr>
            <a:r>
              <a:rPr lang="fr" sz="1200">
                <a:solidFill>
                  <a:srgbClr val="FFFFFF"/>
                </a:solidFill>
                <a:latin typeface="Palanquin"/>
                <a:ea typeface="Palanquin"/>
                <a:cs typeface="Palanquin"/>
                <a:sym typeface="Palanquin"/>
              </a:rPr>
              <a:t>Questionner ses besoins et l’utilité de l’achat d’un nouvel appareil</a:t>
            </a:r>
            <a:endParaRPr sz="1200">
              <a:solidFill>
                <a:srgbClr val="FFFFFF"/>
              </a:solidFill>
              <a:latin typeface="Palanquin"/>
              <a:ea typeface="Palanquin"/>
              <a:cs typeface="Palanquin"/>
              <a:sym typeface="Palanqu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e9a2cc8200_1_51"/>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L’impact de mon smartphone ?</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Savoir que la fabrication est l’étape la plus polluante du cycle de vie des outils numériques / Identifier les différents composants des outils numériques</a:t>
            </a:r>
            <a:endParaRPr sz="1200">
              <a:solidFill>
                <a:srgbClr val="003081"/>
              </a:solidFill>
              <a:latin typeface="Palanquin"/>
              <a:ea typeface="Palanquin"/>
              <a:cs typeface="Palanquin"/>
              <a:sym typeface="Palanquin"/>
            </a:endParaRPr>
          </a:p>
        </p:txBody>
      </p:sp>
      <p:sp>
        <p:nvSpPr>
          <p:cNvPr id="104" name="Google Shape;104;g2e9a2cc8200_1_51"/>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individuel</a:t>
            </a:r>
            <a:endParaRPr b="1" sz="1000">
              <a:solidFill>
                <a:schemeClr val="lt1"/>
              </a:solidFill>
              <a:latin typeface="Palanquin"/>
              <a:ea typeface="Palanquin"/>
              <a:cs typeface="Palanquin"/>
              <a:sym typeface="Palanquin"/>
            </a:endParaRPr>
          </a:p>
        </p:txBody>
      </p:sp>
      <p:cxnSp>
        <p:nvCxnSpPr>
          <p:cNvPr id="105" name="Google Shape;105;g2e9a2cc8200_1_51"/>
          <p:cNvCxnSpPr/>
          <p:nvPr/>
        </p:nvCxnSpPr>
        <p:spPr>
          <a:xfrm>
            <a:off x="643925" y="1536175"/>
            <a:ext cx="7946700" cy="0"/>
          </a:xfrm>
          <a:prstGeom prst="straightConnector1">
            <a:avLst/>
          </a:prstGeom>
          <a:noFill/>
          <a:ln cap="flat" cmpd="sng" w="9525">
            <a:solidFill>
              <a:srgbClr val="003081"/>
            </a:solidFill>
            <a:prstDash val="dot"/>
            <a:round/>
            <a:headEnd len="med" w="med" type="none"/>
            <a:tailEnd len="med" w="med" type="none"/>
          </a:ln>
        </p:spPr>
      </p:cxnSp>
      <p:graphicFrame>
        <p:nvGraphicFramePr>
          <p:cNvPr id="106" name="Google Shape;106;g2e9a2cc8200_1_51"/>
          <p:cNvGraphicFramePr/>
          <p:nvPr/>
        </p:nvGraphicFramePr>
        <p:xfrm>
          <a:off x="657875" y="2226900"/>
          <a:ext cx="3000000" cy="3000000"/>
        </p:xfrm>
        <a:graphic>
          <a:graphicData uri="http://schemas.openxmlformats.org/drawingml/2006/table">
            <a:tbl>
              <a:tblPr>
                <a:noFill/>
                <a:tableStyleId>{3FA62632-10A8-4C35-A2C1-9BFF3825BF10}</a:tableStyleId>
              </a:tblPr>
              <a:tblGrid>
                <a:gridCol w="652175"/>
                <a:gridCol w="5706650"/>
                <a:gridCol w="1587900"/>
              </a:tblGrid>
              <a:tr h="561975">
                <a:tc>
                  <a:txBody>
                    <a:bodyPr/>
                    <a:lstStyle/>
                    <a:p>
                      <a:pPr indent="0" lvl="0" marL="0" rtl="0" algn="l">
                        <a:spcBef>
                          <a:spcPts val="0"/>
                        </a:spcBef>
                        <a:spcAft>
                          <a:spcPts val="0"/>
                        </a:spcAft>
                        <a:buClr>
                          <a:schemeClr val="dk1"/>
                        </a:buClr>
                        <a:buSzPts val="1100"/>
                        <a:buFont typeface="Arial"/>
                        <a:buNone/>
                      </a:pPr>
                      <a:r>
                        <a:rPr b="1" lang="fr" sz="1000">
                          <a:solidFill>
                            <a:srgbClr val="003081"/>
                          </a:solidFill>
                          <a:latin typeface="Palanquin"/>
                          <a:ea typeface="Palanquin"/>
                          <a:cs typeface="Palanquin"/>
                          <a:sym typeface="Palanquin"/>
                        </a:rPr>
                        <a:t>Étape 1</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introduit en demandant à l’usager s’il connaît les proportions de l’impact environnemental de son smartphone. Le médiateur montre la frise à l’usager et lui propose de faire une estimation, en plaçant le curseur sur la frise, de la répartition de l’impact environnemental d’un smartphone. Le but est d’obtenir un pourcentage, entre fabrication et utilisation.</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La frise “Quelle est la répartition de l’impact environnemental d’un smartphone ?”</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561975">
                <a:tc>
                  <a:txBody>
                    <a:bodyPr/>
                    <a:lstStyle/>
                    <a:p>
                      <a:pPr indent="0" lvl="0" marL="0" rtl="0" algn="l">
                        <a:spcBef>
                          <a:spcPts val="0"/>
                        </a:spcBef>
                        <a:spcAft>
                          <a:spcPts val="0"/>
                        </a:spcAft>
                        <a:buClr>
                          <a:schemeClr val="dk1"/>
                        </a:buClr>
                        <a:buSzPts val="1100"/>
                        <a:buFont typeface="Arial"/>
                        <a:buNone/>
                      </a:pPr>
                      <a:r>
                        <a:rPr b="1" lang="fr" sz="1000">
                          <a:solidFill>
                            <a:srgbClr val="003081"/>
                          </a:solidFill>
                          <a:latin typeface="Palanquin"/>
                          <a:ea typeface="Palanquin"/>
                          <a:cs typeface="Palanquin"/>
                          <a:sym typeface="Palanquin"/>
                        </a:rPr>
                        <a:t>Étape 2</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demande à l’usager “Quels sont les principaux composants d’un smartphone ?”. Une fois que l’usager a répondu, il utilise les cartes “Composants de smartphone” pour expliquer que dans un smartphone, on retrouve 4 grands types de composants : La batterie, l’écran, les composants électroniques, et le boîtier.</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Cartes “Composants de smartphone”</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561975">
                <a:tc>
                  <a:txBody>
                    <a:bodyPr/>
                    <a:lstStyle/>
                    <a:p>
                      <a:pPr indent="0" lvl="0" marL="0" rtl="0" algn="l">
                        <a:spcBef>
                          <a:spcPts val="0"/>
                        </a:spcBef>
                        <a:spcAft>
                          <a:spcPts val="0"/>
                        </a:spcAft>
                        <a:buClr>
                          <a:schemeClr val="dk1"/>
                        </a:buClr>
                        <a:buSzPts val="1100"/>
                        <a:buFont typeface="Arial"/>
                        <a:buNone/>
                      </a:pPr>
                      <a:r>
                        <a:rPr b="1" lang="fr" sz="1000">
                          <a:solidFill>
                            <a:srgbClr val="003081"/>
                          </a:solidFill>
                          <a:latin typeface="Palanquin"/>
                          <a:ea typeface="Palanquin"/>
                          <a:cs typeface="Palanquin"/>
                          <a:sym typeface="Palanquin"/>
                        </a:rPr>
                        <a:t>Étape 3</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demande ensuite à l’usager “Ces composants, avec quels matériaux sont-ils fabriqués ?”, et après discussion, il utilise la fiche pour expliquer que jusqu’à 70 matériaux (dont 50 métaux différents) sont présents dans un smartphone dont des métaux précieux (or, argent…) et des métaux rares et spéciaux comme le tantale.</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Fiche “La composition d’un smartphone”</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107" name="Google Shape;107;g2e9a2cc8200_1_51"/>
          <p:cNvSpPr txBox="1"/>
          <p:nvPr/>
        </p:nvSpPr>
        <p:spPr>
          <a:xfrm>
            <a:off x="539975" y="16935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ea231d5c6b_1_81"/>
          <p:cNvSpPr txBox="1"/>
          <p:nvPr/>
        </p:nvSpPr>
        <p:spPr>
          <a:xfrm>
            <a:off x="539975" y="3981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 (suite) </a:t>
            </a:r>
            <a:endParaRPr b="1" sz="1200">
              <a:solidFill>
                <a:schemeClr val="lt1"/>
              </a:solidFill>
              <a:highlight>
                <a:srgbClr val="003081"/>
              </a:highlight>
              <a:latin typeface="Palanquin"/>
              <a:ea typeface="Palanquin"/>
              <a:cs typeface="Palanquin"/>
              <a:sym typeface="Palanquin"/>
            </a:endParaRPr>
          </a:p>
        </p:txBody>
      </p:sp>
      <p:graphicFrame>
        <p:nvGraphicFramePr>
          <p:cNvPr id="113" name="Google Shape;113;g2ea231d5c6b_1_81"/>
          <p:cNvGraphicFramePr/>
          <p:nvPr/>
        </p:nvGraphicFramePr>
        <p:xfrm>
          <a:off x="657875" y="967550"/>
          <a:ext cx="3000000" cy="3000000"/>
        </p:xfrm>
        <a:graphic>
          <a:graphicData uri="http://schemas.openxmlformats.org/drawingml/2006/table">
            <a:tbl>
              <a:tblPr>
                <a:noFill/>
                <a:tableStyleId>{3FA62632-10A8-4C35-A2C1-9BFF3825BF10}</a:tableStyleId>
              </a:tblPr>
              <a:tblGrid>
                <a:gridCol w="652175"/>
                <a:gridCol w="5706650"/>
                <a:gridCol w="1587900"/>
              </a:tblGrid>
              <a:tr h="561975">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4</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explique brièvement le concept du cycle de vie d'un smartphone, en mentionnant les étapes principales : conception, extraction et transformation des matières premières, fabrication des composants, assemblage, distribution. Le médiateur montre ensuite la carte du monde à l’usager et lui demande de placer sur la carte les chiffres (qui correspondent aux étapes du cycle de vie) sur la carte. </a:t>
                      </a:r>
                      <a:br>
                        <a:rPr lang="fr" sz="1000">
                          <a:solidFill>
                            <a:srgbClr val="003081"/>
                          </a:solidFill>
                          <a:latin typeface="Palanquin"/>
                          <a:ea typeface="Palanquin"/>
                          <a:cs typeface="Palanquin"/>
                          <a:sym typeface="Palanquin"/>
                        </a:rPr>
                      </a:b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Conception</a:t>
                      </a:r>
                      <a:r>
                        <a:rPr lang="fr" sz="1000">
                          <a:solidFill>
                            <a:srgbClr val="003081"/>
                          </a:solidFill>
                          <a:latin typeface="Palanquin"/>
                          <a:ea typeface="Palanquin"/>
                          <a:cs typeface="Palanquin"/>
                          <a:sym typeface="Palanquin"/>
                        </a:rPr>
                        <a:t> (1) : Pays développés avec des centres de recherche et développement, comme les États-Unis, l'Europe (ex. : Silicon Valley, Californie).</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Extraction et transformation des matières premières</a:t>
                      </a:r>
                      <a:r>
                        <a:rPr lang="fr" sz="1000">
                          <a:solidFill>
                            <a:srgbClr val="003081"/>
                          </a:solidFill>
                          <a:latin typeface="Palanquin"/>
                          <a:ea typeface="Palanquin"/>
                          <a:cs typeface="Palanquin"/>
                          <a:sym typeface="Palanquin"/>
                        </a:rPr>
                        <a:t> (2) : Régions riches en ressources minérales, comme l'Afrique (République Démocratique du Congo pour le cobalt), Amérique du Sud (Chili pour le lithium).</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Fabrication des composants</a:t>
                      </a:r>
                      <a:r>
                        <a:rPr lang="fr" sz="1000">
                          <a:solidFill>
                            <a:srgbClr val="003081"/>
                          </a:solidFill>
                          <a:latin typeface="Palanquin"/>
                          <a:ea typeface="Palanquin"/>
                          <a:cs typeface="Palanquin"/>
                          <a:sym typeface="Palanquin"/>
                        </a:rPr>
                        <a:t> (3) : Principaux pays manufacturiers, notamment en Asie (Chine, Taïwan, Corée du Sud).</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Assemblage</a:t>
                      </a:r>
                      <a:r>
                        <a:rPr lang="fr" sz="1000">
                          <a:solidFill>
                            <a:srgbClr val="003081"/>
                          </a:solidFill>
                          <a:latin typeface="Palanquin"/>
                          <a:ea typeface="Palanquin"/>
                          <a:cs typeface="Palanquin"/>
                          <a:sym typeface="Palanquin"/>
                        </a:rPr>
                        <a:t> (4) : Pays avec une forte industrie d'assemblage, principalement en Asie (Chine, Vietnam).</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Distribution</a:t>
                      </a:r>
                      <a:r>
                        <a:rPr lang="fr" sz="1000">
                          <a:solidFill>
                            <a:srgbClr val="003081"/>
                          </a:solidFill>
                          <a:latin typeface="Palanquin"/>
                          <a:ea typeface="Palanquin"/>
                          <a:cs typeface="Palanquin"/>
                          <a:sym typeface="Palanquin"/>
                        </a:rPr>
                        <a:t> (5) : Hubs de distribution globaux, principalement en Europe (Pays-Bas, Allemagne), Amérique du Nord (États-Unis), et Asie (Singapour, Hong Kong).</a:t>
                      </a:r>
                      <a:br>
                        <a:rPr lang="fr" sz="1000">
                          <a:solidFill>
                            <a:srgbClr val="003081"/>
                          </a:solidFill>
                          <a:latin typeface="Palanquin"/>
                          <a:ea typeface="Palanquin"/>
                          <a:cs typeface="Palanquin"/>
                          <a:sym typeface="Palanquin"/>
                        </a:rPr>
                      </a:br>
                      <a:endParaRPr sz="1000">
                        <a:solidFill>
                          <a:srgbClr val="003081"/>
                        </a:solidFill>
                        <a:latin typeface="Palanquin"/>
                        <a:ea typeface="Palanquin"/>
                        <a:cs typeface="Palanquin"/>
                        <a:sym typeface="Palanquin"/>
                      </a:endParaRPr>
                    </a:p>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explique qu’avant même sa première utilisation, un smartphone a déjà effectué 4x le tour du monde.</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Fiche “Les trajets d’un smartphone”</a:t>
                      </a:r>
                      <a:endParaRPr b="1" sz="800">
                        <a:solidFill>
                          <a:srgbClr val="003081"/>
                        </a:solidFill>
                        <a:latin typeface="Palanquin"/>
                        <a:ea typeface="Palanquin"/>
                        <a:cs typeface="Palanquin"/>
                        <a:sym typeface="Palanquin"/>
                      </a:endParaRPr>
                    </a:p>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Chiffres à placer </a:t>
                      </a:r>
                      <a:r>
                        <a:rPr b="1" lang="fr" sz="800">
                          <a:solidFill>
                            <a:srgbClr val="003081"/>
                          </a:solidFill>
                          <a:latin typeface="Palanquin"/>
                          <a:ea typeface="Palanquin"/>
                          <a:cs typeface="Palanquin"/>
                          <a:sym typeface="Palanquin"/>
                        </a:rPr>
                        <a:t>sur la carte</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561975">
                <a:tc>
                  <a:txBody>
                    <a:bodyPr/>
                    <a:lstStyle/>
                    <a:p>
                      <a:pPr indent="0" lvl="0" marL="0" rtl="0" algn="l">
                        <a:spcBef>
                          <a:spcPts val="0"/>
                        </a:spcBef>
                        <a:spcAft>
                          <a:spcPts val="0"/>
                        </a:spcAft>
                        <a:buNone/>
                      </a:pPr>
                      <a:r>
                        <a:rPr b="1" lang="fr" sz="1000">
                          <a:solidFill>
                            <a:srgbClr val="003081"/>
                          </a:solidFill>
                          <a:latin typeface="Palanquin"/>
                          <a:ea typeface="Palanquin"/>
                          <a:cs typeface="Palanquin"/>
                          <a:sym typeface="Palanquin"/>
                        </a:rPr>
                        <a:t>Étape 5</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utilise la fiche “Quelle est la répartition de l’impact environnemental d’un smartphone ?” pour revenir sur comment est effectué le calcul de l’impact environnemental d’un smartphone, et conclure sur le fait qu’environ 80% de son impact environnemental est dû à la fabrication, et 20% à l’utilisation.</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Fiche “Quelle est la répartition de l’impact environnemental d’un smartphone ?”</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ea231d5c6b_1_17"/>
          <p:cNvSpPr txBox="1"/>
          <p:nvPr/>
        </p:nvSpPr>
        <p:spPr>
          <a:xfrm>
            <a:off x="539975" y="474300"/>
            <a:ext cx="20934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200">
                <a:solidFill>
                  <a:schemeClr val="lt1"/>
                </a:solidFill>
                <a:highlight>
                  <a:srgbClr val="003081"/>
                </a:highlight>
                <a:latin typeface="Palanquin"/>
                <a:ea typeface="Palanquin"/>
                <a:cs typeface="Palanquin"/>
                <a:sym typeface="Palanquin"/>
              </a:rPr>
              <a:t>Pour imprimer et fabriquer </a:t>
            </a:r>
            <a:endParaRPr b="1" sz="12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r>
              <a:t/>
            </a:r>
            <a:endParaRPr b="1" sz="1200">
              <a:solidFill>
                <a:schemeClr val="lt1"/>
              </a:solidFill>
              <a:highlight>
                <a:srgbClr val="003081"/>
              </a:highlight>
              <a:latin typeface="Palanquin"/>
              <a:ea typeface="Palanquin"/>
              <a:cs typeface="Palanquin"/>
              <a:sym typeface="Palanquin"/>
            </a:endParaRPr>
          </a:p>
        </p:txBody>
      </p:sp>
      <p:sp>
        <p:nvSpPr>
          <p:cNvPr id="119" name="Google Shape;119;g2ea231d5c6b_1_17"/>
          <p:cNvSpPr txBox="1"/>
          <p:nvPr/>
        </p:nvSpPr>
        <p:spPr>
          <a:xfrm>
            <a:off x="2549900" y="860100"/>
            <a:ext cx="17061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Imprimer </a:t>
            </a:r>
            <a:r>
              <a:rPr lang="fr" sz="1000" u="sng">
                <a:solidFill>
                  <a:srgbClr val="FD2F27"/>
                </a:solidFill>
                <a:latin typeface="Palanquin"/>
                <a:ea typeface="Palanquin"/>
                <a:cs typeface="Palanquin"/>
                <a:sym typeface="Palanquin"/>
              </a:rPr>
              <a:t>en recto seul</a:t>
            </a:r>
            <a:r>
              <a:rPr lang="fr" sz="1000">
                <a:solidFill>
                  <a:srgbClr val="FD2F27"/>
                </a:solidFill>
                <a:latin typeface="Palanquin"/>
                <a:ea typeface="Palanquin"/>
                <a:cs typeface="Palanquin"/>
                <a:sym typeface="Palanquin"/>
              </a:rPr>
              <a:t>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cinq fiches “Impact de mon smartphone”</a:t>
            </a:r>
            <a:endParaRPr sz="1000">
              <a:solidFill>
                <a:srgbClr val="FD2F27"/>
              </a:solidFill>
              <a:latin typeface="Palanquin"/>
              <a:ea typeface="Palanquin"/>
              <a:cs typeface="Palanquin"/>
              <a:sym typeface="Palanquin"/>
            </a:endParaRPr>
          </a:p>
          <a:p>
            <a:pPr indent="0" lvl="0" marL="457200" rtl="0" algn="l">
              <a:spcBef>
                <a:spcPts val="0"/>
              </a:spcBef>
              <a:spcAft>
                <a:spcPts val="0"/>
              </a:spcAft>
              <a:buNone/>
            </a:pPr>
            <a:r>
              <a:t/>
            </a: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a:t>
            </a:r>
            <a:br>
              <a:rPr lang="fr" sz="1000">
                <a:solidFill>
                  <a:srgbClr val="FD2F27"/>
                </a:solidFill>
                <a:latin typeface="Palanquin"/>
                <a:ea typeface="Palanquin"/>
                <a:cs typeface="Palanquin"/>
                <a:sym typeface="Palanquin"/>
              </a:rPr>
            </a:br>
            <a:r>
              <a:rPr lang="fr" sz="1000">
                <a:solidFill>
                  <a:srgbClr val="FD2F27"/>
                </a:solidFill>
                <a:latin typeface="Palanquin"/>
                <a:ea typeface="Palanquin"/>
                <a:cs typeface="Palanquin"/>
                <a:sym typeface="Palanquin"/>
              </a:rPr>
              <a:t>les éléments</a:t>
            </a:r>
            <a:endParaRPr sz="1000">
              <a:solidFill>
                <a:srgbClr val="FD2F27"/>
              </a:solidFill>
              <a:latin typeface="Palanquin"/>
              <a:ea typeface="Palanquin"/>
              <a:cs typeface="Palanquin"/>
              <a:sym typeface="Palanquin"/>
            </a:endParaRPr>
          </a:p>
        </p:txBody>
      </p:sp>
      <p:pic>
        <p:nvPicPr>
          <p:cNvPr id="120" name="Google Shape;120;g2ea231d5c6b_1_17"/>
          <p:cNvPicPr preferRelativeResize="0"/>
          <p:nvPr/>
        </p:nvPicPr>
        <p:blipFill>
          <a:blip r:embed="rId3">
            <a:alphaModFix/>
          </a:blip>
          <a:stretch>
            <a:fillRect/>
          </a:stretch>
        </p:blipFill>
        <p:spPr>
          <a:xfrm>
            <a:off x="628851" y="888725"/>
            <a:ext cx="1788161" cy="1264978"/>
          </a:xfrm>
          <a:prstGeom prst="rect">
            <a:avLst/>
          </a:prstGeom>
          <a:noFill/>
          <a:ln>
            <a:noFill/>
          </a:ln>
          <a:effectLst>
            <a:outerShdw blurRad="57150" rotWithShape="0" algn="bl" dir="5400000" dist="19050">
              <a:srgbClr val="000000">
                <a:alpha val="50000"/>
              </a:srgbClr>
            </a:outerShdw>
          </a:effectLst>
        </p:spPr>
      </p:pic>
      <p:pic>
        <p:nvPicPr>
          <p:cNvPr id="121" name="Google Shape;121;g2ea231d5c6b_1_17"/>
          <p:cNvPicPr preferRelativeResize="0"/>
          <p:nvPr/>
        </p:nvPicPr>
        <p:blipFill>
          <a:blip r:embed="rId4">
            <a:alphaModFix/>
          </a:blip>
          <a:stretch>
            <a:fillRect/>
          </a:stretch>
        </p:blipFill>
        <p:spPr>
          <a:xfrm>
            <a:off x="628864" y="3578768"/>
            <a:ext cx="1788160" cy="1264081"/>
          </a:xfrm>
          <a:prstGeom prst="rect">
            <a:avLst/>
          </a:prstGeom>
          <a:noFill/>
          <a:ln>
            <a:noFill/>
          </a:ln>
          <a:effectLst>
            <a:outerShdw blurRad="57150" rotWithShape="0" algn="bl" dir="5400000" dist="19050">
              <a:srgbClr val="000000">
                <a:alpha val="50000"/>
              </a:srgbClr>
            </a:outerShdw>
          </a:effectLst>
        </p:spPr>
      </p:pic>
      <p:pic>
        <p:nvPicPr>
          <p:cNvPr id="122" name="Google Shape;122;g2ea231d5c6b_1_17"/>
          <p:cNvPicPr preferRelativeResize="0"/>
          <p:nvPr/>
        </p:nvPicPr>
        <p:blipFill>
          <a:blip r:embed="rId5">
            <a:alphaModFix/>
          </a:blip>
          <a:stretch>
            <a:fillRect/>
          </a:stretch>
        </p:blipFill>
        <p:spPr>
          <a:xfrm>
            <a:off x="628860" y="2234191"/>
            <a:ext cx="1788170" cy="1264088"/>
          </a:xfrm>
          <a:prstGeom prst="rect">
            <a:avLst/>
          </a:prstGeom>
          <a:noFill/>
          <a:ln>
            <a:noFill/>
          </a:ln>
          <a:effectLst>
            <a:outerShdw blurRad="57150" rotWithShape="0" algn="bl" dir="5400000" dist="19050">
              <a:srgbClr val="000000">
                <a:alpha val="50000"/>
              </a:srgbClr>
            </a:outerShdw>
          </a:effectLst>
        </p:spPr>
      </p:pic>
      <p:pic>
        <p:nvPicPr>
          <p:cNvPr id="123" name="Google Shape;123;g2ea231d5c6b_1_17"/>
          <p:cNvPicPr preferRelativeResize="0"/>
          <p:nvPr/>
        </p:nvPicPr>
        <p:blipFill>
          <a:blip r:embed="rId6">
            <a:alphaModFix/>
          </a:blip>
          <a:stretch>
            <a:fillRect/>
          </a:stretch>
        </p:blipFill>
        <p:spPr>
          <a:xfrm>
            <a:off x="4762276" y="888729"/>
            <a:ext cx="2230336" cy="1576647"/>
          </a:xfrm>
          <a:prstGeom prst="rect">
            <a:avLst/>
          </a:prstGeom>
          <a:noFill/>
          <a:ln>
            <a:noFill/>
          </a:ln>
          <a:effectLst>
            <a:outerShdw blurRad="57150" rotWithShape="0" algn="bl" dir="5400000" dist="19050">
              <a:srgbClr val="000000">
                <a:alpha val="50000"/>
              </a:srgbClr>
            </a:outerShdw>
          </a:effectLst>
        </p:spPr>
      </p:pic>
      <p:pic>
        <p:nvPicPr>
          <p:cNvPr id="124" name="Google Shape;124;g2ea231d5c6b_1_17"/>
          <p:cNvPicPr preferRelativeResize="0"/>
          <p:nvPr/>
        </p:nvPicPr>
        <p:blipFill>
          <a:blip r:embed="rId7">
            <a:alphaModFix/>
          </a:blip>
          <a:stretch>
            <a:fillRect/>
          </a:stretch>
        </p:blipFill>
        <p:spPr>
          <a:xfrm>
            <a:off x="4761128" y="3008754"/>
            <a:ext cx="2232632" cy="1576647"/>
          </a:xfrm>
          <a:prstGeom prst="rect">
            <a:avLst/>
          </a:prstGeom>
          <a:noFill/>
          <a:ln>
            <a:noFill/>
          </a:ln>
          <a:effectLst>
            <a:outerShdw blurRad="57150" rotWithShape="0" algn="bl" dir="5400000" dist="19050">
              <a:srgbClr val="000000">
                <a:alpha val="50000"/>
              </a:srgbClr>
            </a:outerShdw>
          </a:effectLst>
        </p:spPr>
      </p:pic>
      <p:sp>
        <p:nvSpPr>
          <p:cNvPr id="125" name="Google Shape;125;g2ea231d5c6b_1_17"/>
          <p:cNvSpPr txBox="1"/>
          <p:nvPr/>
        </p:nvSpPr>
        <p:spPr>
          <a:xfrm>
            <a:off x="7160775" y="860100"/>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les cartes “composants de smartphone”</a:t>
            </a:r>
            <a:endParaRPr sz="1000">
              <a:solidFill>
                <a:srgbClr val="FD2F27"/>
              </a:solidFill>
              <a:latin typeface="Palanquin"/>
              <a:ea typeface="Palanquin"/>
              <a:cs typeface="Palanquin"/>
              <a:sym typeface="Palanquin"/>
            </a:endParaRPr>
          </a:p>
        </p:txBody>
      </p:sp>
      <p:sp>
        <p:nvSpPr>
          <p:cNvPr id="126" name="Google Shape;126;g2ea231d5c6b_1_17"/>
          <p:cNvSpPr txBox="1"/>
          <p:nvPr/>
        </p:nvSpPr>
        <p:spPr>
          <a:xfrm>
            <a:off x="7160775" y="2989025"/>
            <a:ext cx="1604700" cy="112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la frise</a:t>
            </a:r>
            <a:br>
              <a:rPr lang="fr" sz="1000">
                <a:solidFill>
                  <a:srgbClr val="FD2F27"/>
                </a:solidFill>
                <a:latin typeface="Palanquin"/>
                <a:ea typeface="Palanquin"/>
                <a:cs typeface="Palanquin"/>
                <a:sym typeface="Palanquin"/>
              </a:rPr>
            </a:b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l’indicateur “Fabrication | Utilisation”</a:t>
            </a:r>
            <a:br>
              <a:rPr lang="fr" sz="1000">
                <a:solidFill>
                  <a:srgbClr val="FD2F27"/>
                </a:solidFill>
                <a:latin typeface="Palanquin"/>
                <a:ea typeface="Palanquin"/>
                <a:cs typeface="Palanquin"/>
                <a:sym typeface="Palanquin"/>
              </a:rPr>
            </a:br>
            <a:endParaRPr sz="1000">
              <a:solidFill>
                <a:srgbClr val="FD2F27"/>
              </a:solidFill>
              <a:latin typeface="Palanquin"/>
              <a:ea typeface="Palanquin"/>
              <a:cs typeface="Palanquin"/>
              <a:sym typeface="Palanquin"/>
            </a:endParaRPr>
          </a:p>
          <a:p>
            <a:pPr indent="-292100" lvl="0" marL="457200" rtl="0" algn="l">
              <a:spcBef>
                <a:spcPts val="0"/>
              </a:spcBef>
              <a:spcAft>
                <a:spcPts val="0"/>
              </a:spcAft>
              <a:buClr>
                <a:srgbClr val="FD2F27"/>
              </a:buClr>
              <a:buSzPts val="1000"/>
              <a:buFont typeface="Palanquin"/>
              <a:buChar char="➔"/>
            </a:pPr>
            <a:r>
              <a:rPr lang="fr" sz="1000">
                <a:solidFill>
                  <a:srgbClr val="FD2F27"/>
                </a:solidFill>
                <a:latin typeface="Palanquin"/>
                <a:ea typeface="Palanquin"/>
                <a:cs typeface="Palanquin"/>
                <a:sym typeface="Palanquin"/>
              </a:rPr>
              <a:t>Découper les chiffres à placer sur la carte</a:t>
            </a:r>
            <a:endParaRPr sz="1000">
              <a:solidFill>
                <a:srgbClr val="FD2F27"/>
              </a:solidFill>
              <a:latin typeface="Palanquin"/>
              <a:ea typeface="Palanquin"/>
              <a:cs typeface="Palanquin"/>
              <a:sym typeface="Palanquin"/>
            </a:endParaRPr>
          </a:p>
        </p:txBody>
      </p:sp>
      <p:cxnSp>
        <p:nvCxnSpPr>
          <p:cNvPr id="127" name="Google Shape;127;g2ea231d5c6b_1_17"/>
          <p:cNvCxnSpPr/>
          <p:nvPr/>
        </p:nvCxnSpPr>
        <p:spPr>
          <a:xfrm>
            <a:off x="5877426" y="809363"/>
            <a:ext cx="0" cy="1758600"/>
          </a:xfrm>
          <a:prstGeom prst="straightConnector1">
            <a:avLst/>
          </a:prstGeom>
          <a:noFill/>
          <a:ln cap="flat" cmpd="sng" w="9525">
            <a:solidFill>
              <a:srgbClr val="FD2F27"/>
            </a:solidFill>
            <a:prstDash val="dash"/>
            <a:round/>
            <a:headEnd len="med" w="med" type="none"/>
            <a:tailEnd len="med" w="med" type="none"/>
          </a:ln>
        </p:spPr>
      </p:cxnSp>
      <p:cxnSp>
        <p:nvCxnSpPr>
          <p:cNvPr id="128" name="Google Shape;128;g2ea231d5c6b_1_17"/>
          <p:cNvCxnSpPr/>
          <p:nvPr/>
        </p:nvCxnSpPr>
        <p:spPr>
          <a:xfrm>
            <a:off x="4697838" y="1677050"/>
            <a:ext cx="2368800" cy="0"/>
          </a:xfrm>
          <a:prstGeom prst="straightConnector1">
            <a:avLst/>
          </a:prstGeom>
          <a:noFill/>
          <a:ln cap="flat" cmpd="sng" w="9525">
            <a:solidFill>
              <a:srgbClr val="FD2F27"/>
            </a:solidFill>
            <a:prstDash val="dash"/>
            <a:round/>
            <a:headEnd len="med" w="med" type="none"/>
            <a:tailEnd len="med" w="med" type="none"/>
          </a:ln>
        </p:spPr>
      </p:cxnSp>
      <p:cxnSp>
        <p:nvCxnSpPr>
          <p:cNvPr id="129" name="Google Shape;129;g2ea231d5c6b_1_17"/>
          <p:cNvCxnSpPr/>
          <p:nvPr/>
        </p:nvCxnSpPr>
        <p:spPr>
          <a:xfrm>
            <a:off x="4697838" y="903850"/>
            <a:ext cx="2368800" cy="0"/>
          </a:xfrm>
          <a:prstGeom prst="straightConnector1">
            <a:avLst/>
          </a:prstGeom>
          <a:noFill/>
          <a:ln cap="flat" cmpd="sng" w="9525">
            <a:solidFill>
              <a:srgbClr val="FD2F27"/>
            </a:solidFill>
            <a:prstDash val="dash"/>
            <a:round/>
            <a:headEnd len="med" w="med" type="none"/>
            <a:tailEnd len="med" w="med" type="none"/>
          </a:ln>
        </p:spPr>
      </p:cxnSp>
      <p:cxnSp>
        <p:nvCxnSpPr>
          <p:cNvPr id="130" name="Google Shape;130;g2ea231d5c6b_1_17"/>
          <p:cNvCxnSpPr/>
          <p:nvPr/>
        </p:nvCxnSpPr>
        <p:spPr>
          <a:xfrm>
            <a:off x="4697838" y="2450675"/>
            <a:ext cx="2368800" cy="0"/>
          </a:xfrm>
          <a:prstGeom prst="straightConnector1">
            <a:avLst/>
          </a:prstGeom>
          <a:noFill/>
          <a:ln cap="flat" cmpd="sng" w="9525">
            <a:solidFill>
              <a:srgbClr val="FD2F27"/>
            </a:solidFill>
            <a:prstDash val="dash"/>
            <a:round/>
            <a:headEnd len="med" w="med" type="none"/>
            <a:tailEnd len="med" w="med" type="none"/>
          </a:ln>
        </p:spPr>
      </p:cxnSp>
      <p:cxnSp>
        <p:nvCxnSpPr>
          <p:cNvPr id="131" name="Google Shape;131;g2ea231d5c6b_1_17"/>
          <p:cNvCxnSpPr/>
          <p:nvPr/>
        </p:nvCxnSpPr>
        <p:spPr>
          <a:xfrm>
            <a:off x="6973001" y="809363"/>
            <a:ext cx="0" cy="1758600"/>
          </a:xfrm>
          <a:prstGeom prst="straightConnector1">
            <a:avLst/>
          </a:prstGeom>
          <a:noFill/>
          <a:ln cap="flat" cmpd="sng" w="9525">
            <a:solidFill>
              <a:srgbClr val="FD2F27"/>
            </a:solidFill>
            <a:prstDash val="dash"/>
            <a:round/>
            <a:headEnd len="med" w="med" type="none"/>
            <a:tailEnd len="med" w="med" type="none"/>
          </a:ln>
        </p:spPr>
      </p:cxnSp>
      <p:cxnSp>
        <p:nvCxnSpPr>
          <p:cNvPr id="132" name="Google Shape;132;g2ea231d5c6b_1_17"/>
          <p:cNvCxnSpPr/>
          <p:nvPr/>
        </p:nvCxnSpPr>
        <p:spPr>
          <a:xfrm>
            <a:off x="4781851" y="809363"/>
            <a:ext cx="0" cy="1758600"/>
          </a:xfrm>
          <a:prstGeom prst="straightConnector1">
            <a:avLst/>
          </a:prstGeom>
          <a:noFill/>
          <a:ln cap="flat" cmpd="sng" w="9525">
            <a:solidFill>
              <a:srgbClr val="FD2F27"/>
            </a:solidFill>
            <a:prstDash val="dash"/>
            <a:round/>
            <a:headEnd len="med" w="med" type="none"/>
            <a:tailEnd len="med" w="med" type="none"/>
          </a:ln>
        </p:spPr>
      </p:cxnSp>
      <p:cxnSp>
        <p:nvCxnSpPr>
          <p:cNvPr id="133" name="Google Shape;133;g2ea231d5c6b_1_17"/>
          <p:cNvCxnSpPr/>
          <p:nvPr/>
        </p:nvCxnSpPr>
        <p:spPr>
          <a:xfrm>
            <a:off x="4697838" y="3049050"/>
            <a:ext cx="2368800" cy="0"/>
          </a:xfrm>
          <a:prstGeom prst="straightConnector1">
            <a:avLst/>
          </a:prstGeom>
          <a:noFill/>
          <a:ln cap="flat" cmpd="sng" w="9525">
            <a:solidFill>
              <a:srgbClr val="FD2F27"/>
            </a:solidFill>
            <a:prstDash val="dash"/>
            <a:round/>
            <a:headEnd len="med" w="med" type="none"/>
            <a:tailEnd len="med" w="med" type="none"/>
          </a:ln>
        </p:spPr>
      </p:cxnSp>
      <p:cxnSp>
        <p:nvCxnSpPr>
          <p:cNvPr id="134" name="Google Shape;134;g2ea231d5c6b_1_17"/>
          <p:cNvCxnSpPr/>
          <p:nvPr/>
        </p:nvCxnSpPr>
        <p:spPr>
          <a:xfrm>
            <a:off x="4697838" y="3598600"/>
            <a:ext cx="2368800" cy="0"/>
          </a:xfrm>
          <a:prstGeom prst="straightConnector1">
            <a:avLst/>
          </a:prstGeom>
          <a:noFill/>
          <a:ln cap="flat" cmpd="sng" w="9525">
            <a:solidFill>
              <a:srgbClr val="FD2F27"/>
            </a:solidFill>
            <a:prstDash val="dash"/>
            <a:round/>
            <a:headEnd len="med" w="med" type="none"/>
            <a:tailEnd len="med" w="med" type="none"/>
          </a:ln>
        </p:spPr>
      </p:cxnSp>
      <p:cxnSp>
        <p:nvCxnSpPr>
          <p:cNvPr id="135" name="Google Shape;135;g2ea231d5c6b_1_17"/>
          <p:cNvCxnSpPr/>
          <p:nvPr/>
        </p:nvCxnSpPr>
        <p:spPr>
          <a:xfrm>
            <a:off x="4697838" y="3624050"/>
            <a:ext cx="2368800" cy="0"/>
          </a:xfrm>
          <a:prstGeom prst="straightConnector1">
            <a:avLst/>
          </a:prstGeom>
          <a:noFill/>
          <a:ln cap="flat" cmpd="sng" w="9525">
            <a:solidFill>
              <a:srgbClr val="FD2F27"/>
            </a:solidFill>
            <a:prstDash val="dash"/>
            <a:round/>
            <a:headEnd len="med" w="med" type="none"/>
            <a:tailEnd len="med" w="med" type="none"/>
          </a:ln>
        </p:spPr>
      </p:cxnSp>
      <p:cxnSp>
        <p:nvCxnSpPr>
          <p:cNvPr id="136" name="Google Shape;136;g2ea231d5c6b_1_17"/>
          <p:cNvCxnSpPr/>
          <p:nvPr/>
        </p:nvCxnSpPr>
        <p:spPr>
          <a:xfrm>
            <a:off x="4697838" y="3811675"/>
            <a:ext cx="858600" cy="0"/>
          </a:xfrm>
          <a:prstGeom prst="straightConnector1">
            <a:avLst/>
          </a:prstGeom>
          <a:noFill/>
          <a:ln cap="flat" cmpd="sng" w="9525">
            <a:solidFill>
              <a:srgbClr val="FD2F27"/>
            </a:solidFill>
            <a:prstDash val="dash"/>
            <a:round/>
            <a:headEnd len="med" w="med" type="none"/>
            <a:tailEnd len="med" w="med" type="none"/>
          </a:ln>
        </p:spPr>
      </p:cxnSp>
      <p:cxnSp>
        <p:nvCxnSpPr>
          <p:cNvPr id="137" name="Google Shape;137;g2ea231d5c6b_1_17"/>
          <p:cNvCxnSpPr/>
          <p:nvPr/>
        </p:nvCxnSpPr>
        <p:spPr>
          <a:xfrm>
            <a:off x="5574675" y="3760800"/>
            <a:ext cx="1491900" cy="0"/>
          </a:xfrm>
          <a:prstGeom prst="straightConnector1">
            <a:avLst/>
          </a:prstGeom>
          <a:noFill/>
          <a:ln cap="flat" cmpd="sng" w="9525">
            <a:solidFill>
              <a:srgbClr val="FD2F27"/>
            </a:solidFill>
            <a:prstDash val="dash"/>
            <a:round/>
            <a:headEnd len="med" w="med" type="none"/>
            <a:tailEnd len="med" w="med" type="none"/>
          </a:ln>
        </p:spPr>
      </p:cxnSp>
      <p:cxnSp>
        <p:nvCxnSpPr>
          <p:cNvPr id="138" name="Google Shape;138;g2ea231d5c6b_1_17"/>
          <p:cNvCxnSpPr/>
          <p:nvPr/>
        </p:nvCxnSpPr>
        <p:spPr>
          <a:xfrm>
            <a:off x="5516775" y="3897550"/>
            <a:ext cx="1549800" cy="0"/>
          </a:xfrm>
          <a:prstGeom prst="straightConnector1">
            <a:avLst/>
          </a:prstGeom>
          <a:noFill/>
          <a:ln cap="flat" cmpd="sng" w="9525">
            <a:solidFill>
              <a:srgbClr val="FD2F27"/>
            </a:solidFill>
            <a:prstDash val="dash"/>
            <a:round/>
            <a:headEnd len="med" w="med" type="none"/>
            <a:tailEnd len="med" w="med" type="none"/>
          </a:ln>
        </p:spPr>
      </p:cxnSp>
      <p:cxnSp>
        <p:nvCxnSpPr>
          <p:cNvPr id="139" name="Google Shape;139;g2ea231d5c6b_1_17"/>
          <p:cNvCxnSpPr/>
          <p:nvPr/>
        </p:nvCxnSpPr>
        <p:spPr>
          <a:xfrm>
            <a:off x="5516775" y="4034300"/>
            <a:ext cx="1549800" cy="0"/>
          </a:xfrm>
          <a:prstGeom prst="straightConnector1">
            <a:avLst/>
          </a:prstGeom>
          <a:noFill/>
          <a:ln cap="flat" cmpd="sng" w="9525">
            <a:solidFill>
              <a:srgbClr val="FD2F27"/>
            </a:solidFill>
            <a:prstDash val="dash"/>
            <a:round/>
            <a:headEnd len="med" w="med" type="none"/>
            <a:tailEnd len="med" w="med" type="none"/>
          </a:ln>
        </p:spPr>
      </p:cxnSp>
      <p:cxnSp>
        <p:nvCxnSpPr>
          <p:cNvPr id="140" name="Google Shape;140;g2ea231d5c6b_1_17"/>
          <p:cNvCxnSpPr/>
          <p:nvPr/>
        </p:nvCxnSpPr>
        <p:spPr>
          <a:xfrm>
            <a:off x="5516775" y="4172650"/>
            <a:ext cx="1549800" cy="0"/>
          </a:xfrm>
          <a:prstGeom prst="straightConnector1">
            <a:avLst/>
          </a:prstGeom>
          <a:noFill/>
          <a:ln cap="flat" cmpd="sng" w="9525">
            <a:solidFill>
              <a:srgbClr val="FD2F27"/>
            </a:solidFill>
            <a:prstDash val="dash"/>
            <a:round/>
            <a:headEnd len="med" w="med" type="none"/>
            <a:tailEnd len="med" w="med" type="none"/>
          </a:ln>
        </p:spPr>
      </p:cxnSp>
      <p:cxnSp>
        <p:nvCxnSpPr>
          <p:cNvPr id="141" name="Google Shape;141;g2ea231d5c6b_1_17"/>
          <p:cNvCxnSpPr/>
          <p:nvPr/>
        </p:nvCxnSpPr>
        <p:spPr>
          <a:xfrm>
            <a:off x="4805675" y="2963800"/>
            <a:ext cx="0" cy="903300"/>
          </a:xfrm>
          <a:prstGeom prst="straightConnector1">
            <a:avLst/>
          </a:prstGeom>
          <a:noFill/>
          <a:ln cap="flat" cmpd="sng" w="9525">
            <a:solidFill>
              <a:srgbClr val="FD2F27"/>
            </a:solidFill>
            <a:prstDash val="dash"/>
            <a:round/>
            <a:headEnd len="med" w="med" type="none"/>
            <a:tailEnd len="med" w="med" type="none"/>
          </a:ln>
        </p:spPr>
      </p:cxnSp>
      <p:cxnSp>
        <p:nvCxnSpPr>
          <p:cNvPr id="142" name="Google Shape;142;g2ea231d5c6b_1_17"/>
          <p:cNvCxnSpPr/>
          <p:nvPr/>
        </p:nvCxnSpPr>
        <p:spPr>
          <a:xfrm>
            <a:off x="5556451" y="3624038"/>
            <a:ext cx="0" cy="248700"/>
          </a:xfrm>
          <a:prstGeom prst="straightConnector1">
            <a:avLst/>
          </a:prstGeom>
          <a:noFill/>
          <a:ln cap="flat" cmpd="sng" w="9525">
            <a:solidFill>
              <a:srgbClr val="FD2F27"/>
            </a:solidFill>
            <a:prstDash val="dash"/>
            <a:round/>
            <a:headEnd len="med" w="med" type="none"/>
            <a:tailEnd len="med" w="med" type="none"/>
          </a:ln>
        </p:spPr>
      </p:cxnSp>
      <p:cxnSp>
        <p:nvCxnSpPr>
          <p:cNvPr id="143" name="Google Shape;143;g2ea231d5c6b_1_17"/>
          <p:cNvCxnSpPr/>
          <p:nvPr/>
        </p:nvCxnSpPr>
        <p:spPr>
          <a:xfrm>
            <a:off x="5580300"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44" name="Google Shape;144;g2ea231d5c6b_1_17"/>
          <p:cNvCxnSpPr/>
          <p:nvPr/>
        </p:nvCxnSpPr>
        <p:spPr>
          <a:xfrm>
            <a:off x="5717053"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45" name="Google Shape;145;g2ea231d5c6b_1_17"/>
          <p:cNvCxnSpPr/>
          <p:nvPr/>
        </p:nvCxnSpPr>
        <p:spPr>
          <a:xfrm>
            <a:off x="5853806"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46" name="Google Shape;146;g2ea231d5c6b_1_17"/>
          <p:cNvCxnSpPr/>
          <p:nvPr/>
        </p:nvCxnSpPr>
        <p:spPr>
          <a:xfrm>
            <a:off x="5990558"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47" name="Google Shape;147;g2ea231d5c6b_1_17"/>
          <p:cNvCxnSpPr/>
          <p:nvPr/>
        </p:nvCxnSpPr>
        <p:spPr>
          <a:xfrm>
            <a:off x="6127311"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48" name="Google Shape;148;g2ea231d5c6b_1_17"/>
          <p:cNvCxnSpPr/>
          <p:nvPr/>
        </p:nvCxnSpPr>
        <p:spPr>
          <a:xfrm>
            <a:off x="6264064"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49" name="Google Shape;149;g2ea231d5c6b_1_17"/>
          <p:cNvCxnSpPr/>
          <p:nvPr/>
        </p:nvCxnSpPr>
        <p:spPr>
          <a:xfrm>
            <a:off x="6400817"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50" name="Google Shape;150;g2ea231d5c6b_1_17"/>
          <p:cNvCxnSpPr/>
          <p:nvPr/>
        </p:nvCxnSpPr>
        <p:spPr>
          <a:xfrm>
            <a:off x="6537569"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51" name="Google Shape;151;g2ea231d5c6b_1_17"/>
          <p:cNvCxnSpPr/>
          <p:nvPr/>
        </p:nvCxnSpPr>
        <p:spPr>
          <a:xfrm>
            <a:off x="6674322"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52" name="Google Shape;152;g2ea231d5c6b_1_17"/>
          <p:cNvCxnSpPr/>
          <p:nvPr/>
        </p:nvCxnSpPr>
        <p:spPr>
          <a:xfrm>
            <a:off x="6811075" y="3624050"/>
            <a:ext cx="0" cy="627600"/>
          </a:xfrm>
          <a:prstGeom prst="straightConnector1">
            <a:avLst/>
          </a:prstGeom>
          <a:noFill/>
          <a:ln cap="flat" cmpd="sng" w="9525">
            <a:solidFill>
              <a:srgbClr val="FD2F27"/>
            </a:solidFill>
            <a:prstDash val="dash"/>
            <a:round/>
            <a:headEnd len="med" w="med" type="none"/>
            <a:tailEnd len="med" w="med" type="none"/>
          </a:ln>
        </p:spPr>
      </p:cxnSp>
      <p:cxnSp>
        <p:nvCxnSpPr>
          <p:cNvPr id="153" name="Google Shape;153;g2ea231d5c6b_1_17"/>
          <p:cNvCxnSpPr/>
          <p:nvPr/>
        </p:nvCxnSpPr>
        <p:spPr>
          <a:xfrm>
            <a:off x="6947825" y="2946425"/>
            <a:ext cx="0" cy="1311000"/>
          </a:xfrm>
          <a:prstGeom prst="straightConnector1">
            <a:avLst/>
          </a:prstGeom>
          <a:noFill/>
          <a:ln cap="flat" cmpd="sng" w="9525">
            <a:solidFill>
              <a:srgbClr val="FD2F27"/>
            </a:solidFill>
            <a:prstDash val="dash"/>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ea231d5c6b_2_4"/>
          <p:cNvSpPr txBox="1"/>
          <p:nvPr/>
        </p:nvSpPr>
        <p:spPr>
          <a:xfrm>
            <a:off x="540600" y="412925"/>
            <a:ext cx="8064000" cy="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chemeClr val="lt1"/>
                </a:solidFill>
                <a:highlight>
                  <a:srgbClr val="003081"/>
                </a:highlight>
                <a:latin typeface="Palanquin"/>
                <a:ea typeface="Palanquin"/>
                <a:cs typeface="Palanquin"/>
                <a:sym typeface="Palanquin"/>
              </a:rPr>
              <a:t>L’impact de mon smartphone ?</a:t>
            </a:r>
            <a:endParaRPr b="1" sz="2000">
              <a:solidFill>
                <a:schemeClr val="lt1"/>
              </a:solidFill>
              <a:highlight>
                <a:srgbClr val="003081"/>
              </a:highlight>
              <a:latin typeface="Palanquin"/>
              <a:ea typeface="Palanquin"/>
              <a:cs typeface="Palanquin"/>
              <a:sym typeface="Palanquin"/>
            </a:endParaRPr>
          </a:p>
          <a:p>
            <a:pPr indent="0" lvl="0" marL="0" rtl="0" algn="l">
              <a:spcBef>
                <a:spcPts val="0"/>
              </a:spcBef>
              <a:spcAft>
                <a:spcPts val="0"/>
              </a:spcAft>
              <a:buNone/>
            </a:pPr>
            <a:br>
              <a:rPr lang="fr" sz="1200">
                <a:solidFill>
                  <a:srgbClr val="003081"/>
                </a:solidFill>
                <a:latin typeface="Palanquin"/>
                <a:ea typeface="Palanquin"/>
                <a:cs typeface="Palanquin"/>
                <a:sym typeface="Palanquin"/>
              </a:rPr>
            </a:br>
            <a:r>
              <a:rPr lang="fr" sz="1200">
                <a:solidFill>
                  <a:srgbClr val="003081"/>
                </a:solidFill>
                <a:latin typeface="Palanquin"/>
                <a:ea typeface="Palanquin"/>
                <a:cs typeface="Palanquin"/>
                <a:sym typeface="Palanquin"/>
              </a:rPr>
              <a:t>Objectif : Savoir que la fabrication est l’étape la plus polluante du cycle de vie des outils numériques / Identifier les différents composants des outils numériques</a:t>
            </a:r>
            <a:endParaRPr sz="1200">
              <a:solidFill>
                <a:srgbClr val="003081"/>
              </a:solidFill>
              <a:latin typeface="Palanquin"/>
              <a:ea typeface="Palanquin"/>
              <a:cs typeface="Palanquin"/>
              <a:sym typeface="Palanquin"/>
            </a:endParaRPr>
          </a:p>
        </p:txBody>
      </p:sp>
      <p:sp>
        <p:nvSpPr>
          <p:cNvPr id="159" name="Google Shape;159;g2ea231d5c6b_2_4"/>
          <p:cNvSpPr/>
          <p:nvPr/>
        </p:nvSpPr>
        <p:spPr>
          <a:xfrm rot="-5400000">
            <a:off x="-865950" y="1340250"/>
            <a:ext cx="2206200" cy="474300"/>
          </a:xfrm>
          <a:prstGeom prst="rect">
            <a:avLst/>
          </a:prstGeom>
          <a:solidFill>
            <a:srgbClr val="FD2F2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000">
                <a:solidFill>
                  <a:schemeClr val="lt1"/>
                </a:solidFill>
                <a:latin typeface="Palanquin"/>
                <a:ea typeface="Palanquin"/>
                <a:cs typeface="Palanquin"/>
                <a:sym typeface="Palanquin"/>
              </a:rPr>
              <a:t>Accompagnement collectif</a:t>
            </a:r>
            <a:endParaRPr b="1" sz="1000">
              <a:solidFill>
                <a:schemeClr val="lt1"/>
              </a:solidFill>
              <a:latin typeface="Palanquin"/>
              <a:ea typeface="Palanquin"/>
              <a:cs typeface="Palanquin"/>
              <a:sym typeface="Palanquin"/>
            </a:endParaRPr>
          </a:p>
        </p:txBody>
      </p:sp>
      <p:cxnSp>
        <p:nvCxnSpPr>
          <p:cNvPr id="160" name="Google Shape;160;g2ea231d5c6b_2_4"/>
          <p:cNvCxnSpPr/>
          <p:nvPr/>
        </p:nvCxnSpPr>
        <p:spPr>
          <a:xfrm>
            <a:off x="643925" y="1536175"/>
            <a:ext cx="7946700" cy="0"/>
          </a:xfrm>
          <a:prstGeom prst="straightConnector1">
            <a:avLst/>
          </a:prstGeom>
          <a:noFill/>
          <a:ln cap="flat" cmpd="sng" w="9525">
            <a:solidFill>
              <a:srgbClr val="003081"/>
            </a:solidFill>
            <a:prstDash val="dot"/>
            <a:round/>
            <a:headEnd len="med" w="med" type="none"/>
            <a:tailEnd len="med" w="med" type="none"/>
          </a:ln>
        </p:spPr>
      </p:cxnSp>
      <p:graphicFrame>
        <p:nvGraphicFramePr>
          <p:cNvPr id="161" name="Google Shape;161;g2ea231d5c6b_2_4"/>
          <p:cNvGraphicFramePr/>
          <p:nvPr/>
        </p:nvGraphicFramePr>
        <p:xfrm>
          <a:off x="657875" y="2226900"/>
          <a:ext cx="3000000" cy="3000000"/>
        </p:xfrm>
        <a:graphic>
          <a:graphicData uri="http://schemas.openxmlformats.org/drawingml/2006/table">
            <a:tbl>
              <a:tblPr>
                <a:noFill/>
                <a:tableStyleId>{3FA62632-10A8-4C35-A2C1-9BFF3825BF10}</a:tableStyleId>
              </a:tblPr>
              <a:tblGrid>
                <a:gridCol w="652175"/>
                <a:gridCol w="5706650"/>
                <a:gridCol w="1587900"/>
              </a:tblGrid>
              <a:tr h="561975">
                <a:tc>
                  <a:txBody>
                    <a:bodyPr/>
                    <a:lstStyle/>
                    <a:p>
                      <a:pPr indent="0" lvl="0" marL="0" rtl="0" algn="l">
                        <a:spcBef>
                          <a:spcPts val="0"/>
                        </a:spcBef>
                        <a:spcAft>
                          <a:spcPts val="0"/>
                        </a:spcAft>
                        <a:buClr>
                          <a:schemeClr val="dk1"/>
                        </a:buClr>
                        <a:buSzPts val="1100"/>
                        <a:buFont typeface="Arial"/>
                        <a:buNone/>
                      </a:pPr>
                      <a:r>
                        <a:rPr b="1" lang="fr" sz="1000">
                          <a:solidFill>
                            <a:srgbClr val="003081"/>
                          </a:solidFill>
                          <a:latin typeface="Palanquin"/>
                          <a:ea typeface="Palanquin"/>
                          <a:cs typeface="Palanquin"/>
                          <a:sym typeface="Palanquin"/>
                        </a:rPr>
                        <a:t>Étape 1</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 sz="1000">
                          <a:solidFill>
                            <a:srgbClr val="003081"/>
                          </a:solidFill>
                          <a:latin typeface="Palanquin"/>
                          <a:ea typeface="Palanquin"/>
                          <a:cs typeface="Palanquin"/>
                          <a:sym typeface="Palanquin"/>
                        </a:rPr>
                        <a:t>Le médiateur introduit en demandant aux usagers s’ils connaissent les proportions de l’impact environnemental de leur smartphone. </a:t>
                      </a:r>
                      <a:br>
                        <a:rPr lang="fr" sz="1000">
                          <a:solidFill>
                            <a:srgbClr val="003081"/>
                          </a:solidFill>
                          <a:latin typeface="Palanquin"/>
                          <a:ea typeface="Palanquin"/>
                          <a:cs typeface="Palanquin"/>
                          <a:sym typeface="Palanquin"/>
                        </a:rPr>
                      </a:br>
                      <a:r>
                        <a:rPr lang="fr" sz="1000">
                          <a:solidFill>
                            <a:srgbClr val="003081"/>
                          </a:solidFill>
                          <a:latin typeface="Palanquin"/>
                          <a:ea typeface="Palanquin"/>
                          <a:cs typeface="Palanquin"/>
                          <a:sym typeface="Palanquin"/>
                        </a:rPr>
                        <a:t>Il forme ensuite des groupes de trois et distribue à chaque groupe les fiches dataviz. Il explique aux groupes la consigne de l’activité : “Vous allez devoir classer ces fiches dans trois catégories : Fabrication, Distribution, Utilisation. Pour chaque catégorie, faites une colonne, et placer les fiches les unes au-dessus des autres”</a:t>
                      </a:r>
                      <a:br>
                        <a:rPr lang="fr" sz="1000">
                          <a:solidFill>
                            <a:srgbClr val="003081"/>
                          </a:solidFill>
                          <a:latin typeface="Palanquin"/>
                          <a:ea typeface="Palanquin"/>
                          <a:cs typeface="Palanquin"/>
                          <a:sym typeface="Palanquin"/>
                        </a:rPr>
                      </a:br>
                      <a:r>
                        <a:rPr lang="fr" sz="1000">
                          <a:solidFill>
                            <a:srgbClr val="003081"/>
                          </a:solidFill>
                          <a:latin typeface="Palanquin"/>
                          <a:ea typeface="Palanquin"/>
                          <a:cs typeface="Palanquin"/>
                          <a:sym typeface="Palanquin"/>
                        </a:rPr>
                        <a:t>Les colonnes formées par les fiches viennent constituer une datavisualisation de l’impact en fonction des catégories. </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Les fiches “Impact de mon smartphone dataviz” découpées</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r h="561975">
                <a:tc>
                  <a:txBody>
                    <a:bodyPr/>
                    <a:lstStyle/>
                    <a:p>
                      <a:pPr indent="0" lvl="0" marL="0" rtl="0" algn="l">
                        <a:spcBef>
                          <a:spcPts val="0"/>
                        </a:spcBef>
                        <a:spcAft>
                          <a:spcPts val="0"/>
                        </a:spcAft>
                        <a:buClr>
                          <a:schemeClr val="dk1"/>
                        </a:buClr>
                        <a:buSzPts val="1100"/>
                        <a:buFont typeface="Arial"/>
                        <a:buNone/>
                      </a:pPr>
                      <a:r>
                        <a:rPr b="1" lang="fr" sz="1000">
                          <a:solidFill>
                            <a:srgbClr val="003081"/>
                          </a:solidFill>
                          <a:latin typeface="Palanquin"/>
                          <a:ea typeface="Palanquin"/>
                          <a:cs typeface="Palanquin"/>
                          <a:sym typeface="Palanquin"/>
                        </a:rPr>
                        <a:t>Étape 2</a:t>
                      </a:r>
                      <a:endParaRPr b="1"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 sz="1000">
                          <a:solidFill>
                            <a:srgbClr val="003081"/>
                          </a:solidFill>
                          <a:latin typeface="Palanquin"/>
                          <a:ea typeface="Palanquin"/>
                          <a:cs typeface="Palanquin"/>
                          <a:sym typeface="Palanquin"/>
                        </a:rPr>
                        <a:t>Le médiateur explique brièvement le concept du cycle de vie d'un smartphone, en mentionnant les étapes principales : conception, extraction et transformation des matières premières, fabrication des composants, assemblage, distribution. Le médiateur montre ensuite la carte du monde aux usagers et leur demande de placer sur la carte les chiffres ( étapes du cycle de vie) sur la carte.</a:t>
                      </a:r>
                      <a:endParaRPr sz="1000">
                        <a:solidFill>
                          <a:srgbClr val="003081"/>
                        </a:solidFill>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sz="1000">
                        <a:solidFill>
                          <a:srgbClr val="003081"/>
                        </a:solidFill>
                        <a:latin typeface="Palanquin"/>
                        <a:ea typeface="Palanquin"/>
                        <a:cs typeface="Palanquin"/>
                        <a:sym typeface="Palanquin"/>
                      </a:endParaRPr>
                    </a:p>
                    <a:p>
                      <a:pPr indent="0" lvl="0" marL="0" rtl="0" algn="l">
                        <a:spcBef>
                          <a:spcPts val="0"/>
                        </a:spcBef>
                        <a:spcAft>
                          <a:spcPts val="0"/>
                        </a:spcAft>
                        <a:buNone/>
                      </a:pPr>
                      <a:r>
                        <a:rPr lang="fr" sz="1000">
                          <a:solidFill>
                            <a:srgbClr val="003081"/>
                          </a:solidFill>
                          <a:latin typeface="Palanquin"/>
                          <a:ea typeface="Palanquin"/>
                          <a:cs typeface="Palanquin"/>
                          <a:sym typeface="Palanquin"/>
                        </a:rPr>
                        <a:t>Le médiateur explique qu’avant même sa première utilisation, un smartphone a déjà effectué 4x le tour du monde.</a:t>
                      </a:r>
                      <a:endParaRPr sz="10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c>
                  <a:txBody>
                    <a:bodyPr/>
                    <a:lstStyle/>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Fiche “Carte du monde”</a:t>
                      </a:r>
                      <a:endParaRPr b="1" sz="800">
                        <a:solidFill>
                          <a:srgbClr val="003081"/>
                        </a:solidFill>
                        <a:latin typeface="Palanquin"/>
                        <a:ea typeface="Palanquin"/>
                        <a:cs typeface="Palanquin"/>
                        <a:sym typeface="Palanquin"/>
                      </a:endParaRPr>
                    </a:p>
                    <a:p>
                      <a:pPr indent="-279400" lvl="0" marL="457200" rtl="0" algn="l">
                        <a:spcBef>
                          <a:spcPts val="0"/>
                        </a:spcBef>
                        <a:spcAft>
                          <a:spcPts val="0"/>
                        </a:spcAft>
                        <a:buClr>
                          <a:srgbClr val="003081"/>
                        </a:buClr>
                        <a:buSzPts val="800"/>
                        <a:buFont typeface="Palanquin"/>
                        <a:buChar char="●"/>
                      </a:pPr>
                      <a:r>
                        <a:rPr b="1" lang="fr" sz="800">
                          <a:solidFill>
                            <a:srgbClr val="003081"/>
                          </a:solidFill>
                          <a:latin typeface="Palanquin"/>
                          <a:ea typeface="Palanquin"/>
                          <a:cs typeface="Palanquin"/>
                          <a:sym typeface="Palanquin"/>
                        </a:rPr>
                        <a:t>Numéros découpés à replacer sur la carte</a:t>
                      </a:r>
                      <a:endParaRPr b="1" sz="800">
                        <a:solidFill>
                          <a:srgbClr val="003081"/>
                        </a:solidFill>
                        <a:latin typeface="Palanquin"/>
                        <a:ea typeface="Palanquin"/>
                        <a:cs typeface="Palanquin"/>
                        <a:sym typeface="Palanquin"/>
                      </a:endParaRPr>
                    </a:p>
                  </a:txBody>
                  <a:tcPr marT="91425" marB="91425" marR="91425" marL="91425">
                    <a:lnL cap="flat" cmpd="sng" w="9525">
                      <a:solidFill>
                        <a:srgbClr val="003081"/>
                      </a:solidFill>
                      <a:prstDash val="solid"/>
                      <a:round/>
                      <a:headEnd len="sm" w="sm" type="none"/>
                      <a:tailEnd len="sm" w="sm" type="none"/>
                    </a:lnL>
                    <a:lnR cap="flat" cmpd="sng" w="9525">
                      <a:solidFill>
                        <a:srgbClr val="003081"/>
                      </a:solidFill>
                      <a:prstDash val="solid"/>
                      <a:round/>
                      <a:headEnd len="sm" w="sm" type="none"/>
                      <a:tailEnd len="sm" w="sm" type="none"/>
                    </a:lnR>
                    <a:lnT cap="flat" cmpd="sng" w="9525">
                      <a:solidFill>
                        <a:srgbClr val="003081"/>
                      </a:solidFill>
                      <a:prstDash val="solid"/>
                      <a:round/>
                      <a:headEnd len="sm" w="sm" type="none"/>
                      <a:tailEnd len="sm" w="sm" type="none"/>
                    </a:lnT>
                    <a:lnB cap="flat" cmpd="sng" w="9525">
                      <a:solidFill>
                        <a:srgbClr val="003081"/>
                      </a:solidFill>
                      <a:prstDash val="solid"/>
                      <a:round/>
                      <a:headEnd len="sm" w="sm" type="none"/>
                      <a:tailEnd len="sm" w="sm" type="none"/>
                    </a:lnB>
                  </a:tcPr>
                </a:tc>
              </a:tr>
            </a:tbl>
          </a:graphicData>
        </a:graphic>
      </p:graphicFrame>
      <p:sp>
        <p:nvSpPr>
          <p:cNvPr id="162" name="Google Shape;162;g2ea231d5c6b_2_4"/>
          <p:cNvSpPr txBox="1"/>
          <p:nvPr/>
        </p:nvSpPr>
        <p:spPr>
          <a:xfrm>
            <a:off x="539975" y="1693500"/>
            <a:ext cx="79890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chemeClr val="lt1"/>
                </a:solidFill>
                <a:highlight>
                  <a:srgbClr val="003081"/>
                </a:highlight>
                <a:latin typeface="Palanquin"/>
                <a:ea typeface="Palanquin"/>
                <a:cs typeface="Palanquin"/>
                <a:sym typeface="Palanquin"/>
              </a:rPr>
              <a:t>Pour animer</a:t>
            </a:r>
            <a:endParaRPr b="1" sz="1200">
              <a:solidFill>
                <a:schemeClr val="lt1"/>
              </a:solidFill>
              <a:highlight>
                <a:srgbClr val="003081"/>
              </a:highlight>
              <a:latin typeface="Palanquin"/>
              <a:ea typeface="Palanquin"/>
              <a:cs typeface="Palanquin"/>
              <a:sym typeface="Palanqu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